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726" r:id="rId2"/>
    <p:sldId id="2029" r:id="rId3"/>
    <p:sldId id="1140" r:id="rId4"/>
    <p:sldId id="1138" r:id="rId5"/>
    <p:sldId id="2028" r:id="rId6"/>
    <p:sldId id="1655" r:id="rId7"/>
    <p:sldId id="2023" r:id="rId8"/>
    <p:sldId id="1688" r:id="rId9"/>
    <p:sldId id="2022" r:id="rId10"/>
    <p:sldId id="1833" r:id="rId11"/>
    <p:sldId id="1634" r:id="rId12"/>
    <p:sldId id="1631" r:id="rId13"/>
    <p:sldId id="1843" r:id="rId14"/>
    <p:sldId id="1723" r:id="rId15"/>
    <p:sldId id="2027" r:id="rId16"/>
    <p:sldId id="992" r:id="rId17"/>
    <p:sldId id="993" r:id="rId18"/>
    <p:sldId id="771" r:id="rId19"/>
    <p:sldId id="997" r:id="rId20"/>
    <p:sldId id="998" r:id="rId21"/>
    <p:sldId id="999" r:id="rId22"/>
    <p:sldId id="1000" r:id="rId23"/>
    <p:sldId id="2024" r:id="rId24"/>
    <p:sldId id="1150" r:id="rId25"/>
    <p:sldId id="11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80" d="100"/>
          <a:sy n="80" d="100"/>
        </p:scale>
        <p:origin x="1152"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GEOG260/ID260, Spring 2001</a:t>
            </a:r>
          </a:p>
        </p:txBody>
      </p:sp>
      <p:sp>
        <p:nvSpPr>
          <p:cNvPr id="10243" name="Rectangle 6"/>
          <p:cNvSpPr>
            <a:spLocks noGrp="1" noChangeArrowheads="1"/>
          </p:cNvSpPr>
          <p:nvPr>
            <p:ph type="ftr" sz="quarter" idx="4"/>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rpontius@clarku.edu</a:t>
            </a:r>
          </a:p>
        </p:txBody>
      </p:sp>
      <p:sp>
        <p:nvSpPr>
          <p:cNvPr id="1024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AA5F0B7-3CAA-4764-BB2F-EB60F1597497}" type="slidenum">
              <a:rPr lang="en-US" altLang="en-US" sz="1200" smtClean="0"/>
              <a:pPr/>
              <a:t>11</a:t>
            </a:fld>
            <a:endParaRPr lang="en-US" altLang="en-US" sz="1200"/>
          </a:p>
        </p:txBody>
      </p:sp>
      <p:sp>
        <p:nvSpPr>
          <p:cNvPr id="10245" name="Rectangle 2"/>
          <p:cNvSpPr>
            <a:spLocks noGrp="1" noRot="1" noChangeAspect="1" noChangeArrowheads="1" noTextEdit="1"/>
          </p:cNvSpPr>
          <p:nvPr>
            <p:ph type="sldImg"/>
          </p:nvPr>
        </p:nvSpPr>
        <p:spPr>
          <a:ln/>
        </p:spPr>
      </p:sp>
      <p:sp>
        <p:nvSpPr>
          <p:cNvPr id="10246" name="Rectangle 3"/>
          <p:cNvSpPr>
            <a:spLocks noGrp="1" noChangeArrowheads="1"/>
          </p:cNvSpPr>
          <p:nvPr>
            <p:ph type="body" idx="1"/>
          </p:nvPr>
        </p:nvSpPr>
        <p:spPr>
          <a:xfrm>
            <a:off x="685800" y="4343400"/>
            <a:ext cx="5486400" cy="4114800"/>
          </a:xfrm>
          <a:noFill/>
        </p:spPr>
        <p:txBody>
          <a:bodyPr/>
          <a:lstStyle/>
          <a:p>
            <a:endParaRPr lang="en-US" altLang="en-US"/>
          </a:p>
        </p:txBody>
      </p:sp>
    </p:spTree>
    <p:extLst>
      <p:ext uri="{BB962C8B-B14F-4D97-AF65-F5344CB8AC3E}">
        <p14:creationId xmlns:p14="http://schemas.microsoft.com/office/powerpoint/2010/main" val="252680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pt-BR" dirty="0"/>
          </a:p>
        </p:txBody>
      </p:sp>
      <p:sp>
        <p:nvSpPr>
          <p:cNvPr id="4" name="Slide Number Placeholder 3"/>
          <p:cNvSpPr>
            <a:spLocks noGrp="1"/>
          </p:cNvSpPr>
          <p:nvPr>
            <p:ph type="sldNum" sz="quarter" idx="5"/>
          </p:nvPr>
        </p:nvSpPr>
        <p:spPr/>
        <p:txBody>
          <a:bodyPr/>
          <a:lstStyle/>
          <a:p>
            <a:fld id="{DFE30F7E-BA06-894A-92B9-C78D43416C5A}" type="slidenum">
              <a:rPr lang="pt-BR" smtClean="0"/>
              <a:t>25</a:t>
            </a:fld>
            <a:endParaRPr lang="pt-BR"/>
          </a:p>
        </p:txBody>
      </p:sp>
    </p:spTree>
    <p:extLst>
      <p:ext uri="{BB962C8B-B14F-4D97-AF65-F5344CB8AC3E}">
        <p14:creationId xmlns:p14="http://schemas.microsoft.com/office/powerpoint/2010/main" val="3866311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ylvera.com/blog/guardian-offsets-response" TargetMode="External"/><Relationship Id="rId2" Type="http://schemas.openxmlformats.org/officeDocument/2006/relationships/hyperlink" Target="https://www.theguardian.com/environment/2023/jan/18/revealed-forest-carbon-offsets-biggest-provider-worthless-verra-ao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larklabs.org/buy/" TargetMode="External"/><Relationship Id="rId2" Type="http://schemas.openxmlformats.org/officeDocument/2006/relationships/hyperlink" Target="mailto:clarklabs@clarku.edu" TargetMode="External"/><Relationship Id="rId1" Type="http://schemas.openxmlformats.org/officeDocument/2006/relationships/slideLayout" Target="../slideLayouts/slideLayout2.xml"/><Relationship Id="rId4" Type="http://schemas.openxmlformats.org/officeDocument/2006/relationships/hyperlink" Target="mailto:tchamplin@clarku.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arvardforest2.fas.harvard.edu/asp/hf/php/researcher_profile1.php?id=8560"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elp.newenglandlandscapes.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elp.newenglandlandscapes.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terrabrasilis.dpi.inpe.br/en/home-pa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nam10.safelinks.protection.outlook.com/?url=http%3A%2F%2Fwww.eraift-rdc.org%2F&amp;data=05%7C01%7Crpontius%40clarku.edu%7C78df020be5b44c81a6d508dba7b556a2%7Cb5b2263d68aa453eb972aa1421410f80%7C0%7C0%7C638288169564631758%7CUnknown%7CTWFpbGZsb3d8eyJWIjoiMC4wLjAwMDAiLCJQIjoiV2luMzIiLCJBTiI6Ik1haWwiLCJXVCI6Mn0%3D%7C3000%7C%7C%7C&amp;sdata=Bnsza8BI2JCWTZFEVA%2FHPQ%2FEq5%2FoZ9V8uMlMx%2Fy3sPI%3D&amp;reserved=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2.clarku.edu/~rpontius/" TargetMode="External"/><Relationship Id="rId2" Type="http://schemas.openxmlformats.org/officeDocument/2006/relationships/hyperlink" Target="https://www2.clarku.edu/faculty/rpontius/videos.html" TargetMode="External"/><Relationship Id="rId1" Type="http://schemas.openxmlformats.org/officeDocument/2006/relationships/slideLayout" Target="../slideLayouts/slideLayout2.xml"/><Relationship Id="rId5" Type="http://schemas.openxmlformats.org/officeDocument/2006/relationships/hyperlink" Target="https://www.clarku.edu/departments/geography/graduate-programs/doctoral-programs/" TargetMode="External"/><Relationship Id="rId4" Type="http://schemas.openxmlformats.org/officeDocument/2006/relationships/hyperlink" Target="https://cran.r-project.org/web/packages/intensity.analy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erracarbon.com/tea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62500" lnSpcReduction="20000"/>
          </a:bodyPr>
          <a:lstStyle/>
          <a:p>
            <a:pPr marL="0" indent="0">
              <a:buNone/>
            </a:pPr>
            <a:r>
              <a:rPr lang="en-US" dirty="0"/>
              <a:t>Today</a:t>
            </a:r>
          </a:p>
          <a:p>
            <a:pPr marL="457200" lvl="1" indent="0">
              <a:buNone/>
            </a:pPr>
            <a:r>
              <a:rPr lang="en-US" dirty="0"/>
              <a:t>Update from Clark Labs concerning access to TerrSet</a:t>
            </a:r>
          </a:p>
          <a:p>
            <a:pPr marL="457200" lvl="1" indent="0">
              <a:buNone/>
            </a:pPr>
            <a:r>
              <a:rPr lang="en-US" dirty="0"/>
              <a:t>Introduction of Teaching Assistant </a:t>
            </a:r>
            <a:r>
              <a:rPr lang="en-US" dirty="0" err="1"/>
              <a:t>Shushil</a:t>
            </a:r>
            <a:r>
              <a:rPr lang="en-US" dirty="0"/>
              <a:t> Paudel</a:t>
            </a:r>
          </a:p>
          <a:p>
            <a:pPr marL="457200" lvl="1" indent="0">
              <a:buNone/>
            </a:pPr>
            <a:r>
              <a:rPr lang="en-US" dirty="0"/>
              <a:t>Message from the DCR of the Congo reveals why you need this course</a:t>
            </a:r>
          </a:p>
          <a:p>
            <a:pPr marL="457200" lvl="1" indent="0">
              <a:buNone/>
            </a:pPr>
            <a:r>
              <a:rPr lang="en-US" dirty="0"/>
              <a:t>Staff at TerraCarbon show that you can make a career from the concepts in this course</a:t>
            </a:r>
          </a:p>
          <a:p>
            <a:pPr marL="457200" lvl="1" indent="0">
              <a:buNone/>
            </a:pPr>
            <a:r>
              <a:rPr lang="en-US" dirty="0"/>
              <a:t>Philosophy of Modeling</a:t>
            </a:r>
          </a:p>
          <a:p>
            <a:pPr marL="457200" lvl="1" indent="0">
              <a:buNone/>
            </a:pPr>
            <a:r>
              <a:rPr lang="en-US" dirty="0"/>
              <a:t>Before Next Class</a:t>
            </a:r>
          </a:p>
          <a:p>
            <a:pPr marL="914400" lvl="2" indent="0">
              <a:buNone/>
            </a:pPr>
            <a:r>
              <a:rPr lang="en-US" sz="2200" dirty="0"/>
              <a:t>Download ForestOtherBuilt2.zip from Canvas. Put the files into a folder where you will work. </a:t>
            </a:r>
          </a:p>
          <a:p>
            <a:pPr marL="914400" lvl="2" indent="0">
              <a:buNone/>
            </a:pPr>
            <a:r>
              <a:rPr lang="en-US" sz="2200" dirty="0"/>
              <a:t>Use CROSSTAB to compute a table of numbers where the row categories derive from 1971Built1.rst and the column categories derive from towns01.rst. </a:t>
            </a:r>
          </a:p>
          <a:p>
            <a:pPr marL="914400" lvl="2" indent="0">
              <a:buNone/>
            </a:pPr>
            <a:r>
              <a:rPr lang="en-US" sz="2200" dirty="0"/>
              <a:t>Use CROSSTAB to compute a table of numbers where the row categories derive from 1985Built1.rst and the column categories derive from towns01.rst. </a:t>
            </a:r>
          </a:p>
          <a:p>
            <a:pPr marL="914400" lvl="2" indent="0">
              <a:buNone/>
            </a:pPr>
            <a:r>
              <a:rPr lang="en-US" sz="2200" dirty="0"/>
              <a:t>Use CROSSTAB to compute a table of numbers where the row categories derive from 1999Built1.rst and the column categories derive from towns01.rst. </a:t>
            </a:r>
          </a:p>
          <a:p>
            <a:pPr marL="914400" lvl="2" indent="0">
              <a:buNone/>
            </a:pPr>
            <a:r>
              <a:rPr lang="en-US" sz="2200" dirty="0"/>
              <a:t>Come to class prepared to discuss how to make a recent trends scenario for each town.</a:t>
            </a:r>
            <a:endParaRPr lang="en-US" sz="2600" dirty="0"/>
          </a:p>
          <a:p>
            <a:pPr marL="914400" lvl="2" indent="0">
              <a:buNone/>
            </a:pPr>
            <a:r>
              <a:rPr lang="en-US" sz="2600" dirty="0"/>
              <a:t>See </a:t>
            </a:r>
            <a:r>
              <a:rPr lang="en-US" sz="2600" u="sng" dirty="0">
                <a:hlinkClick r:id="rId2"/>
              </a:rPr>
              <a:t>https://www.theguardian.com/environment/2023/jan/18/revealed-forest-carbon-offsets-biggest-provider-worthless-verra-aoe</a:t>
            </a:r>
            <a:endParaRPr lang="en-US" sz="2600" dirty="0"/>
          </a:p>
          <a:p>
            <a:pPr marL="914400" lvl="2" indent="0">
              <a:buNone/>
            </a:pPr>
            <a:r>
              <a:rPr lang="en-US" sz="2600" dirty="0"/>
              <a:t>and a response at </a:t>
            </a:r>
            <a:r>
              <a:rPr lang="en-US" sz="2600" u="sng" dirty="0">
                <a:hlinkClick r:id="rId3"/>
              </a:rPr>
              <a:t>https://www.sylvera.com/blog/guardian-offsets-response</a:t>
            </a:r>
            <a:endParaRPr lang="en-US" sz="2600" dirty="0"/>
          </a:p>
          <a:p>
            <a:pPr marL="0" indent="0">
              <a:buNone/>
            </a:pPr>
            <a:r>
              <a:rPr lang="en-US" dirty="0"/>
              <a:t>September 4</a:t>
            </a:r>
          </a:p>
          <a:p>
            <a:pPr marL="457200" lvl="1" indent="0">
              <a:buNone/>
            </a:pPr>
            <a:r>
              <a:rPr lang="en-US" dirty="0"/>
              <a:t>No Class</a:t>
            </a:r>
          </a:p>
          <a:p>
            <a:pPr marL="0" indent="0">
              <a:buNone/>
            </a:pPr>
            <a:r>
              <a:rPr lang="en-US" dirty="0"/>
              <a:t>September 6 Deadline for Add/Drop</a:t>
            </a:r>
          </a:p>
          <a:p>
            <a:pPr marL="457200" lvl="1" indent="0">
              <a:buNone/>
            </a:pPr>
            <a:r>
              <a:rPr lang="en-US" dirty="0"/>
              <a:t>Discuss Assignment 1</a:t>
            </a:r>
          </a:p>
          <a:p>
            <a:pPr marL="0" indent="0">
              <a:buNone/>
            </a:pPr>
            <a:r>
              <a:rPr lang="en-US" dirty="0"/>
              <a:t>September 11</a:t>
            </a:r>
          </a:p>
          <a:p>
            <a:pPr marL="457200" lvl="1" indent="0">
              <a:buNone/>
            </a:pPr>
            <a:r>
              <a:rPr lang="en-US" dirty="0"/>
              <a:t>Introduction to Geomod</a:t>
            </a:r>
          </a:p>
          <a:p>
            <a:pPr marL="0" indent="0">
              <a:buNone/>
            </a:pPr>
            <a:r>
              <a:rPr lang="en-US" dirty="0"/>
              <a:t>September 13</a:t>
            </a:r>
          </a:p>
          <a:p>
            <a:pPr marL="457200" lvl="1" indent="0">
              <a:buNone/>
            </a:pPr>
            <a:r>
              <a:rPr lang="en-US" dirty="0"/>
              <a:t>Geomod land change allocation model in </a:t>
            </a:r>
            <a:r>
              <a:rPr lang="en-US" dirty="0" err="1"/>
              <a:t>TerrSet</a:t>
            </a:r>
            <a:endParaRPr lang="en-US" dirty="0"/>
          </a:p>
          <a:p>
            <a:pPr marL="457200" lvl="1" indent="0">
              <a:buNone/>
            </a:pPr>
            <a:r>
              <a:rPr lang="en-US" dirty="0"/>
              <a:t>Assignment 1 is due at 4pm </a:t>
            </a:r>
            <a:r>
              <a:rPr lang="en-US"/>
              <a:t>via Canvas</a:t>
            </a:r>
            <a:endParaRPr lang="en-US" dirty="0"/>
          </a:p>
          <a:p>
            <a:pPr marL="0" indent="0">
              <a:buNone/>
            </a:pPr>
            <a:r>
              <a:rPr lang="en-US" dirty="0"/>
              <a:t>September 15 Deadline to declare Pass/Fail Grade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D555-D23B-48A4-99A5-AB3E4F63F1BA}"/>
              </a:ext>
            </a:extLst>
          </p:cNvPr>
          <p:cNvSpPr>
            <a:spLocks noGrp="1"/>
          </p:cNvSpPr>
          <p:nvPr>
            <p:ph type="title"/>
          </p:nvPr>
        </p:nvSpPr>
        <p:spPr>
          <a:xfrm>
            <a:off x="838200" y="365125"/>
            <a:ext cx="10515600" cy="637765"/>
          </a:xfrm>
        </p:spPr>
        <p:txBody>
          <a:bodyPr>
            <a:normAutofit fontScale="90000"/>
          </a:bodyPr>
          <a:lstStyle/>
          <a:p>
            <a:r>
              <a:rPr lang="en-US" dirty="0"/>
              <a:t>Discussion Questions</a:t>
            </a:r>
          </a:p>
        </p:txBody>
      </p:sp>
      <p:sp>
        <p:nvSpPr>
          <p:cNvPr id="3" name="Content Placeholder 2">
            <a:extLst>
              <a:ext uri="{FF2B5EF4-FFF2-40B4-BE49-F238E27FC236}">
                <a16:creationId xmlns:a16="http://schemas.microsoft.com/office/drawing/2014/main" id="{B3AE848E-7B38-46AD-B0C7-3C8BA71E07B8}"/>
              </a:ext>
            </a:extLst>
          </p:cNvPr>
          <p:cNvSpPr>
            <a:spLocks noGrp="1"/>
          </p:cNvSpPr>
          <p:nvPr>
            <p:ph idx="1"/>
          </p:nvPr>
        </p:nvSpPr>
        <p:spPr>
          <a:xfrm>
            <a:off x="0" y="1002890"/>
            <a:ext cx="12192000" cy="5855110"/>
          </a:xfrm>
        </p:spPr>
        <p:txBody>
          <a:bodyPr>
            <a:normAutofit lnSpcReduction="10000"/>
          </a:bodyPr>
          <a:lstStyle/>
          <a:p>
            <a:pPr marL="514350" indent="-514350">
              <a:buFont typeface="+mj-lt"/>
              <a:buAutoNum type="arabicPeriod"/>
            </a:pPr>
            <a:r>
              <a:rPr lang="en-US" dirty="0"/>
              <a:t>Who caused climate change, how, and why?</a:t>
            </a:r>
          </a:p>
          <a:p>
            <a:pPr marL="514350" indent="-514350">
              <a:buFont typeface="+mj-lt"/>
              <a:buAutoNum type="arabicPeriod"/>
            </a:pPr>
            <a:r>
              <a:rPr lang="en-US" dirty="0"/>
              <a:t>Should the role of wealthy industrialized countries differ from the role of other countries in reducing greenhouse gas emissions?</a:t>
            </a:r>
          </a:p>
          <a:p>
            <a:pPr marL="514350" indent="-514350">
              <a:buFont typeface="+mj-lt"/>
              <a:buAutoNum type="arabicPeriod"/>
            </a:pPr>
            <a:r>
              <a:rPr lang="en-US" dirty="0"/>
              <a:t>Why are tropical countries destroying their forests?</a:t>
            </a:r>
          </a:p>
          <a:p>
            <a:pPr marL="514350" indent="-514350">
              <a:buFont typeface="+mj-lt"/>
              <a:buAutoNum type="arabicPeriod"/>
            </a:pPr>
            <a:r>
              <a:rPr lang="en-US" dirty="0"/>
              <a:t>What would be a sufficient incentive for tropical countries to reduce deforestation?</a:t>
            </a:r>
          </a:p>
          <a:p>
            <a:pPr marL="514350" indent="-514350">
              <a:buFont typeface="+mj-lt"/>
              <a:buAutoNum type="arabicPeriod"/>
            </a:pPr>
            <a:r>
              <a:rPr lang="en-US" dirty="0"/>
              <a:t>Who should pay for the incentive?</a:t>
            </a:r>
          </a:p>
          <a:p>
            <a:pPr marL="514350" indent="-514350">
              <a:buFont typeface="+mj-lt"/>
              <a:buAutoNum type="arabicPeriod"/>
            </a:pPr>
            <a:r>
              <a:rPr lang="en-US" dirty="0"/>
              <a:t>Do those who should pay have the necessary resources and incentives to pay?</a:t>
            </a:r>
          </a:p>
          <a:p>
            <a:pPr marL="514350" indent="-514350">
              <a:buFont typeface="+mj-lt"/>
              <a:buAutoNum type="arabicPeriod"/>
            </a:pPr>
            <a:r>
              <a:rPr lang="en-US" dirty="0"/>
              <a:t>How can we motivate those people to pay?</a:t>
            </a:r>
          </a:p>
          <a:p>
            <a:pPr marL="514350" indent="-514350">
              <a:buFont typeface="+mj-lt"/>
              <a:buAutoNum type="arabicPeriod"/>
            </a:pPr>
            <a:r>
              <a:rPr lang="en-US" dirty="0"/>
              <a:t>Who should get paid to change their behaviors?</a:t>
            </a:r>
          </a:p>
          <a:p>
            <a:pPr marL="514350" indent="-514350">
              <a:buFont typeface="+mj-lt"/>
              <a:buAutoNum type="arabicPeriod"/>
            </a:pPr>
            <a:r>
              <a:rPr lang="en-US" dirty="0"/>
              <a:t>The people who stop deforestation will do what instead?</a:t>
            </a:r>
          </a:p>
          <a:p>
            <a:pPr marL="514350" indent="-514350">
              <a:buFont typeface="+mj-lt"/>
              <a:buAutoNum type="arabicPeriod"/>
            </a:pPr>
            <a:r>
              <a:rPr lang="en-US" dirty="0"/>
              <a:t>The project proposers will do what with a carbon credit?</a:t>
            </a:r>
          </a:p>
          <a:p>
            <a:pPr marL="514350" indent="-514350">
              <a:buFont typeface="+mj-lt"/>
              <a:buAutoNum type="arabicPeriod"/>
            </a:pPr>
            <a:r>
              <a:rPr lang="en-US" dirty="0"/>
              <a:t>Who should be responsible that the system works in a legitimate effective way?</a:t>
            </a:r>
          </a:p>
        </p:txBody>
      </p:sp>
      <p:sp>
        <p:nvSpPr>
          <p:cNvPr id="4" name="Slide Number Placeholder 3">
            <a:extLst>
              <a:ext uri="{FF2B5EF4-FFF2-40B4-BE49-F238E27FC236}">
                <a16:creationId xmlns:a16="http://schemas.microsoft.com/office/drawing/2014/main" id="{6B8D544C-5231-4309-9B4F-7EB32772F8FD}"/>
              </a:ext>
            </a:extLst>
          </p:cNvPr>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314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EB3981D-6BA4-4F21-A7FB-9FCED69266F8}" type="slidenum">
              <a:rPr lang="en-US" altLang="en-US" sz="1400"/>
              <a:pPr>
                <a:spcBef>
                  <a:spcPct val="0"/>
                </a:spcBef>
                <a:buFontTx/>
                <a:buNone/>
              </a:pPr>
              <a:t>11</a:t>
            </a:fld>
            <a:endParaRPr lang="en-US" altLang="en-US" sz="1400"/>
          </a:p>
        </p:txBody>
      </p:sp>
      <p:sp>
        <p:nvSpPr>
          <p:cNvPr id="9219" name="Rectangle 2"/>
          <p:cNvSpPr>
            <a:spLocks noChangeArrowheads="1"/>
          </p:cNvSpPr>
          <p:nvPr/>
        </p:nvSpPr>
        <p:spPr bwMode="auto">
          <a:xfrm>
            <a:off x="86627" y="1785486"/>
            <a:ext cx="12105373" cy="507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ZA" altLang="en-US" sz="2400" b="1" dirty="0"/>
              <a:t>Annex I</a:t>
            </a:r>
            <a:r>
              <a:rPr lang="en-US" altLang="en-US" sz="2400" b="1" dirty="0"/>
              <a:t> countries invest in emissions reducing projects in developing countries, which is an alternative to more costly emission reductions in Annex I countries.</a:t>
            </a:r>
          </a:p>
          <a:p>
            <a:r>
              <a:rPr lang="en-ZA" altLang="en-US" sz="2400" b="1" dirty="0"/>
              <a:t>The plan is project-based, incentive-based, and market-driven.</a:t>
            </a:r>
          </a:p>
          <a:p>
            <a:r>
              <a:rPr lang="en-ZA" altLang="en-US" sz="2400" b="1" dirty="0"/>
              <a:t>The Clean Development Mechanism aims:</a:t>
            </a:r>
          </a:p>
          <a:p>
            <a:pPr lvl="1"/>
            <a:r>
              <a:rPr lang="en-ZA" altLang="en-US" sz="2400" dirty="0"/>
              <a:t>to assist Annex I countries to achieve targets.</a:t>
            </a:r>
          </a:p>
          <a:p>
            <a:pPr lvl="1"/>
            <a:r>
              <a:rPr lang="en-ZA" altLang="en-US" sz="2400" dirty="0"/>
              <a:t>to assist Annex II countries to achieve sustainable development.</a:t>
            </a:r>
          </a:p>
          <a:p>
            <a:r>
              <a:rPr lang="en-ZA" altLang="en-US" sz="2400" b="1" dirty="0"/>
              <a:t>Characteristics:</a:t>
            </a:r>
          </a:p>
          <a:p>
            <a:pPr lvl="1"/>
            <a:r>
              <a:rPr lang="en-ZA" altLang="en-US" sz="2400" dirty="0"/>
              <a:t>Activities must create measurable reductions and be tradable.</a:t>
            </a:r>
          </a:p>
          <a:p>
            <a:pPr lvl="1"/>
            <a:r>
              <a:rPr lang="en-ZA" altLang="en-US" sz="2400" dirty="0"/>
              <a:t>Reductions must be additional, meaning that reductions would not have occurred in absence of the project activity.</a:t>
            </a:r>
          </a:p>
          <a:p>
            <a:pPr lvl="1"/>
            <a:r>
              <a:rPr lang="en-ZA" altLang="en-US" sz="2400" dirty="0"/>
              <a:t>Participation is voluntary.</a:t>
            </a:r>
            <a:endParaRPr lang="en-US" altLang="en-US" sz="2400" dirty="0"/>
          </a:p>
        </p:txBody>
      </p:sp>
      <p:sp>
        <p:nvSpPr>
          <p:cNvPr id="9220" name="Rectangle 3"/>
          <p:cNvSpPr>
            <a:spLocks noGrp="1" noChangeArrowheads="1"/>
          </p:cNvSpPr>
          <p:nvPr>
            <p:ph type="title"/>
          </p:nvPr>
        </p:nvSpPr>
        <p:spPr>
          <a:xfrm>
            <a:off x="404261" y="381000"/>
            <a:ext cx="7603958" cy="1600200"/>
          </a:xfrm>
          <a:noFill/>
        </p:spPr>
        <p:txBody>
          <a:bodyPr/>
          <a:lstStyle/>
          <a:p>
            <a:r>
              <a:rPr lang="en-US" altLang="en-US" dirty="0"/>
              <a:t>Clean Development Mechanism</a:t>
            </a:r>
            <a:br>
              <a:rPr lang="en-US" altLang="en-US" dirty="0"/>
            </a:br>
            <a:r>
              <a:rPr lang="en-US" altLang="en-US" dirty="0"/>
              <a:t>for carbon offset projects</a:t>
            </a:r>
          </a:p>
        </p:txBody>
      </p:sp>
      <p:pic>
        <p:nvPicPr>
          <p:cNvPr id="922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951" y="139565"/>
            <a:ext cx="28321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49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0" y="1122363"/>
            <a:ext cx="12192000" cy="4786824"/>
          </a:xfrm>
        </p:spPr>
        <p:txBody>
          <a:bodyPr>
            <a:noAutofit/>
          </a:bodyPr>
          <a:lstStyle/>
          <a:p>
            <a:br>
              <a:rPr lang="pt-BR" altLang="en-US" sz="3600" b="1" dirty="0"/>
            </a:br>
            <a:r>
              <a:rPr lang="pt-BR" altLang="en-US" sz="3600" b="1" dirty="0"/>
              <a:t>Forestry based carbon offset projects are aimed at</a:t>
            </a:r>
            <a:br>
              <a:rPr lang="pt-BR" altLang="en-US" sz="3600" b="1" dirty="0"/>
            </a:br>
            <a:r>
              <a:rPr lang="pt-BR" altLang="en-US" sz="3600" b="1" dirty="0"/>
              <a:t>Reducing Emissions from Deforestation and Forest Degradation</a:t>
            </a:r>
            <a:br>
              <a:rPr lang="pt-BR" altLang="en-US" sz="3600" b="1" dirty="0"/>
            </a:br>
            <a:r>
              <a:rPr lang="pt-BR" altLang="en-US" sz="3600" b="1" dirty="0"/>
              <a:t>(REDD)</a:t>
            </a:r>
            <a:br>
              <a:rPr lang="pt-BR" altLang="en-US" sz="3600" b="1" dirty="0"/>
            </a:br>
            <a:br>
              <a:rPr lang="pt-BR" altLang="en-US" sz="3600" b="1" dirty="0"/>
            </a:br>
            <a:br>
              <a:rPr lang="pt-BR" altLang="en-US" sz="3600" b="1" dirty="0"/>
            </a:br>
            <a:r>
              <a:rPr lang="pt-BR" altLang="en-US" sz="3600" b="1" dirty="0"/>
              <a:t>How would you measure the effectiveness of REDD projects?</a:t>
            </a:r>
            <a:br>
              <a:rPr lang="pt-BR" altLang="en-US" sz="3600" b="1" dirty="0"/>
            </a:br>
            <a:endParaRPr lang="en-US" altLang="en-US" sz="3600" b="1" dirty="0"/>
          </a:p>
        </p:txBody>
      </p:sp>
      <p:sp>
        <p:nvSpPr>
          <p:cNvPr id="4100" name="Slide Number Placeholder 3"/>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9EBAB42-18CE-48F0-948E-32903838F473}" type="slidenum">
              <a:rPr lang="en-US" altLang="en-US" sz="1400"/>
              <a:pPr>
                <a:spcBef>
                  <a:spcPct val="0"/>
                </a:spcBef>
                <a:buFontTx/>
                <a:buNone/>
              </a:pPr>
              <a:t>12</a:t>
            </a:fld>
            <a:endParaRPr lang="en-US" altLang="en-US" sz="1400"/>
          </a:p>
        </p:txBody>
      </p:sp>
    </p:spTree>
    <p:extLst>
      <p:ext uri="{BB962C8B-B14F-4D97-AF65-F5344CB8AC3E}">
        <p14:creationId xmlns:p14="http://schemas.microsoft.com/office/powerpoint/2010/main" val="181982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523"/>
            <a:ext cx="12192000" cy="729052"/>
          </a:xfrm>
        </p:spPr>
        <p:txBody>
          <a:bodyPr>
            <a:noAutofit/>
          </a:bodyPr>
          <a:lstStyle/>
          <a:p>
            <a:pPr algn="ctr"/>
            <a:r>
              <a:rPr lang="en-US" sz="3200" b="1" dirty="0"/>
              <a:t>How do you measure the effectiveness of forest protection?</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
        <p:nvSpPr>
          <p:cNvPr id="3" name="TextBox 2">
            <a:extLst>
              <a:ext uri="{FF2B5EF4-FFF2-40B4-BE49-F238E27FC236}">
                <a16:creationId xmlns:a16="http://schemas.microsoft.com/office/drawing/2014/main" id="{211F0C02-292F-471B-9FBC-85C0B8A9533F}"/>
              </a:ext>
            </a:extLst>
          </p:cNvPr>
          <p:cNvSpPr txBox="1"/>
          <p:nvPr/>
        </p:nvSpPr>
        <p:spPr>
          <a:xfrm>
            <a:off x="0" y="806243"/>
            <a:ext cx="12192000" cy="5016758"/>
          </a:xfrm>
          <a:prstGeom prst="rect">
            <a:avLst/>
          </a:prstGeom>
          <a:noFill/>
        </p:spPr>
        <p:txBody>
          <a:bodyPr wrap="square" rtlCol="0">
            <a:spAutoFit/>
          </a:bodyPr>
          <a:lstStyle/>
          <a:p>
            <a:pPr marL="342900" indent="-342900">
              <a:buFont typeface="+mj-lt"/>
              <a:buAutoNum type="arabicPeriod"/>
            </a:pPr>
            <a:r>
              <a:rPr lang="en-US" sz="3200" dirty="0"/>
              <a:t>Use a simulation model to extrapolate forest loss assuming no protection, which is called the baseline.</a:t>
            </a:r>
          </a:p>
          <a:p>
            <a:pPr marL="342900" indent="-342900">
              <a:buFont typeface="+mj-lt"/>
              <a:buAutoNum type="arabicPeriod"/>
            </a:pPr>
            <a:r>
              <a:rPr lang="en-US" sz="3200" dirty="0"/>
              <a:t>Demonstrate that your model extrapolates the baseline accurately.</a:t>
            </a:r>
          </a:p>
          <a:p>
            <a:pPr marL="342900" indent="-342900">
              <a:buFont typeface="+mj-lt"/>
              <a:buAutoNum type="arabicPeriod"/>
            </a:pPr>
            <a:r>
              <a:rPr lang="en-US" sz="3200" dirty="0"/>
              <a:t>Protect part of the region from deforestation.</a:t>
            </a:r>
          </a:p>
          <a:p>
            <a:pPr marL="342900" indent="-342900">
              <a:buFont typeface="+mj-lt"/>
              <a:buAutoNum type="arabicPeriod"/>
            </a:pPr>
            <a:r>
              <a:rPr lang="en-US" sz="3200" dirty="0"/>
              <a:t>Wait six years, then award a carbon credit for forest persistence in the part of the protected region that the simulation extrapolated forest loss.</a:t>
            </a:r>
          </a:p>
          <a:p>
            <a:pPr marL="342900" indent="-342900">
              <a:buFont typeface="+mj-lt"/>
              <a:buAutoNum type="arabicPeriod"/>
            </a:pPr>
            <a:r>
              <a:rPr lang="en-US" sz="3200" dirty="0"/>
              <a:t>Delete from the carbon credit any leakage. Leakage occurs when the protection inspires people to deforest elsewhere, thus negating the effectiveness of the protection.</a:t>
            </a:r>
          </a:p>
        </p:txBody>
      </p:sp>
    </p:spTree>
    <p:extLst>
      <p:ext uri="{BB962C8B-B14F-4D97-AF65-F5344CB8AC3E}">
        <p14:creationId xmlns:p14="http://schemas.microsoft.com/office/powerpoint/2010/main" val="314544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0" y="136525"/>
            <a:ext cx="6548120" cy="6219825"/>
          </a:xfrm>
        </p:spPr>
        <p:txBody>
          <a:bodyPr>
            <a:normAutofit/>
          </a:bodyPr>
          <a:lstStyle/>
          <a:p>
            <a:r>
              <a:rPr lang="en-US" dirty="0"/>
              <a:t>Reducing Emissions from Deforestation and Forest Degradation (REDD)</a:t>
            </a:r>
            <a:br>
              <a:rPr lang="en-US" dirty="0"/>
            </a:br>
            <a:br>
              <a:rPr lang="en-US" dirty="0"/>
            </a:br>
            <a:r>
              <a:rPr lang="en-US" sz="3100" dirty="0"/>
              <a:t>Madagascar data are from Max Wright at Conservation International</a:t>
            </a:r>
            <a:br>
              <a:rPr lang="en-US" sz="3100" dirty="0"/>
            </a:br>
            <a:br>
              <a:rPr lang="en-US" sz="3100" dirty="0"/>
            </a:br>
            <a:r>
              <a:rPr lang="en-US" sz="3100" dirty="0"/>
              <a:t>This is a collaboration with Professor Florencia Sangermano and an honors thesis of Sadie Murray.</a:t>
            </a:r>
            <a:br>
              <a:rPr lang="en-US" sz="3100" dirty="0"/>
            </a:br>
            <a:br>
              <a:rPr lang="en-US" sz="3100" dirty="0"/>
            </a:br>
            <a:r>
              <a:rPr lang="en-US" sz="3100" dirty="0"/>
              <a:t>Project area is the protected area.</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5049671" cy="6858000"/>
          </a:xfrm>
          <a:prstGeom prst="rect">
            <a:avLst/>
          </a:prstGeom>
        </p:spPr>
      </p:pic>
    </p:spTree>
    <p:extLst>
      <p:ext uri="{BB962C8B-B14F-4D97-AF65-F5344CB8AC3E}">
        <p14:creationId xmlns:p14="http://schemas.microsoft.com/office/powerpoint/2010/main" val="198589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r>
              <a:rPr lang="en-US" dirty="0"/>
              <a:t>Geographic Information Scientists use models to predict many things, including the paths of hurricanes</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pic>
        <p:nvPicPr>
          <p:cNvPr id="5" name="Content Placeholder 5">
            <a:extLst>
              <a:ext uri="{FF2B5EF4-FFF2-40B4-BE49-F238E27FC236}">
                <a16:creationId xmlns:a16="http://schemas.microsoft.com/office/drawing/2014/main" id="{7FA3BE91-BE3D-4481-86D8-4F33589D64EA}"/>
              </a:ext>
            </a:extLst>
          </p:cNvPr>
          <p:cNvPicPr>
            <a:picLocks noGrp="1" noChangeAspect="1"/>
          </p:cNvPicPr>
          <p:nvPr>
            <p:ph idx="1"/>
          </p:nvPr>
        </p:nvPicPr>
        <p:blipFill rotWithShape="1">
          <a:blip r:embed="rId2"/>
          <a:srcRect l="4877" t="24477" r="36785" b="7961"/>
          <a:stretch/>
        </p:blipFill>
        <p:spPr>
          <a:xfrm>
            <a:off x="4409428" y="1690687"/>
            <a:ext cx="7547127" cy="4916487"/>
          </a:xfrm>
          <a:prstGeom prst="rect">
            <a:avLst/>
          </a:prstGeom>
        </p:spPr>
      </p:pic>
      <p:pic>
        <p:nvPicPr>
          <p:cNvPr id="6" name="Content Placeholder 6">
            <a:extLst>
              <a:ext uri="{FF2B5EF4-FFF2-40B4-BE49-F238E27FC236}">
                <a16:creationId xmlns:a16="http://schemas.microsoft.com/office/drawing/2014/main" id="{0A49533A-2F5C-48D5-A50D-0D95DA9B7433}"/>
              </a:ext>
            </a:extLst>
          </p:cNvPr>
          <p:cNvPicPr>
            <a:picLocks noChangeAspect="1"/>
          </p:cNvPicPr>
          <p:nvPr/>
        </p:nvPicPr>
        <p:blipFill rotWithShape="1">
          <a:blip r:embed="rId3"/>
          <a:srcRect l="5006" t="20184" r="60065" b="5928"/>
          <a:stretch/>
        </p:blipFill>
        <p:spPr>
          <a:xfrm>
            <a:off x="157312" y="1690687"/>
            <a:ext cx="4227876" cy="5030787"/>
          </a:xfrm>
          <a:prstGeom prst="rect">
            <a:avLst/>
          </a:prstGeom>
        </p:spPr>
      </p:pic>
    </p:spTree>
    <p:extLst>
      <p:ext uri="{BB962C8B-B14F-4D97-AF65-F5344CB8AC3E}">
        <p14:creationId xmlns:p14="http://schemas.microsoft.com/office/powerpoint/2010/main" val="82956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367"/>
            <a:ext cx="12192000" cy="664778"/>
          </a:xfrm>
        </p:spPr>
        <p:txBody>
          <a:bodyPr>
            <a:normAutofit fontScale="90000"/>
          </a:bodyPr>
          <a:lstStyle/>
          <a:p>
            <a:pPr algn="ctr"/>
            <a:r>
              <a:rPr lang="en-US" b="1" dirty="0"/>
              <a:t>Early forecast of a hurricane for August 2021</a:t>
            </a:r>
          </a:p>
        </p:txBody>
      </p:sp>
      <p:pic>
        <p:nvPicPr>
          <p:cNvPr id="5" name="Content Placeholder 4"/>
          <p:cNvPicPr>
            <a:picLocks noGrp="1" noChangeAspect="1"/>
          </p:cNvPicPr>
          <p:nvPr>
            <p:ph idx="1"/>
          </p:nvPr>
        </p:nvPicPr>
        <p:blipFill rotWithShape="1">
          <a:blip r:embed="rId2"/>
          <a:srcRect t="19982" r="32000" b="4367"/>
          <a:stretch/>
        </p:blipFill>
        <p:spPr>
          <a:xfrm>
            <a:off x="934231" y="741146"/>
            <a:ext cx="9556474" cy="598033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211266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367"/>
            <a:ext cx="12192000" cy="664778"/>
          </a:xfrm>
        </p:spPr>
        <p:txBody>
          <a:bodyPr>
            <a:normAutofit fontScale="90000"/>
          </a:bodyPr>
          <a:lstStyle/>
          <a:p>
            <a:pPr algn="ctr"/>
            <a:r>
              <a:rPr lang="en-US" b="1" dirty="0"/>
              <a:t>Revised forecast of a hurricane for August 2021</a:t>
            </a: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6" name="Content Placeholder 5"/>
          <p:cNvPicPr>
            <a:picLocks noGrp="1" noChangeAspect="1"/>
          </p:cNvPicPr>
          <p:nvPr>
            <p:ph idx="1"/>
          </p:nvPr>
        </p:nvPicPr>
        <p:blipFill rotWithShape="1">
          <a:blip r:embed="rId2"/>
          <a:srcRect l="6285" t="19539" r="32125" b="4589"/>
          <a:stretch/>
        </p:blipFill>
        <p:spPr>
          <a:xfrm>
            <a:off x="1751798" y="861081"/>
            <a:ext cx="8518358" cy="5902619"/>
          </a:xfrm>
          <a:prstGeom prst="rect">
            <a:avLst/>
          </a:prstGeom>
        </p:spPr>
      </p:pic>
    </p:spTree>
    <p:extLst>
      <p:ext uri="{BB962C8B-B14F-4D97-AF65-F5344CB8AC3E}">
        <p14:creationId xmlns:p14="http://schemas.microsoft.com/office/powerpoint/2010/main" val="225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r>
              <a:rPr lang="en-US" dirty="0"/>
              <a:t>How does the simulation of a Hurricane compare </a:t>
            </a:r>
            <a:r>
              <a:rPr lang="en-US"/>
              <a:t>conceptually to </a:t>
            </a:r>
            <a:r>
              <a:rPr lang="en-US" dirty="0"/>
              <a:t>the simulation of land change?</a:t>
            </a:r>
          </a:p>
        </p:txBody>
      </p:sp>
      <p:sp>
        <p:nvSpPr>
          <p:cNvPr id="3" name="Content Placeholder 2"/>
          <p:cNvSpPr>
            <a:spLocks noGrp="1"/>
          </p:cNvSpPr>
          <p:nvPr>
            <p:ph idx="1"/>
          </p:nvPr>
        </p:nvSpPr>
        <p:spPr>
          <a:xfrm>
            <a:off x="0" y="1690688"/>
            <a:ext cx="12192000" cy="5167311"/>
          </a:xfrm>
        </p:spPr>
        <p:txBody>
          <a:bodyPr>
            <a:normAutofit fontScale="92500" lnSpcReduction="20000"/>
          </a:bodyPr>
          <a:lstStyle/>
          <a:p>
            <a:pPr marL="0" indent="0">
              <a:buNone/>
            </a:pPr>
            <a:r>
              <a:rPr lang="en-US" b="1" dirty="0">
                <a:solidFill>
                  <a:srgbClr val="FF0000"/>
                </a:solidFill>
              </a:rPr>
              <a:t>Pattern and Process </a:t>
            </a:r>
            <a:r>
              <a:rPr lang="en-US" dirty="0"/>
              <a:t>are major themes in simulation modeling.</a:t>
            </a:r>
          </a:p>
          <a:p>
            <a:pPr marL="0" indent="0">
              <a:buNone/>
            </a:pPr>
            <a:r>
              <a:rPr lang="en-US" dirty="0"/>
              <a:t>Pattern describes the data.</a:t>
            </a:r>
          </a:p>
          <a:p>
            <a:pPr marL="0" indent="0">
              <a:buNone/>
            </a:pPr>
            <a:r>
              <a:rPr lang="en-US" dirty="0"/>
              <a:t>	A pattern could describe the curvature of the hurricane path.</a:t>
            </a:r>
          </a:p>
          <a:p>
            <a:pPr marL="0" indent="0">
              <a:buNone/>
            </a:pPr>
            <a:r>
              <a:rPr lang="en-US" dirty="0"/>
              <a:t>	A pattern could describe the size of the patches of land change.</a:t>
            </a:r>
          </a:p>
          <a:p>
            <a:pPr marL="0" indent="0">
              <a:buNone/>
            </a:pPr>
            <a:r>
              <a:rPr lang="en-US" dirty="0"/>
              <a:t>Process describes the mechanisms that create the patterns.</a:t>
            </a:r>
          </a:p>
          <a:p>
            <a:pPr marL="0" indent="0">
              <a:buNone/>
            </a:pPr>
            <a:r>
              <a:rPr lang="en-US" dirty="0"/>
              <a:t>	What are processes that create hurricane patterns? Volcanic eruptions</a:t>
            </a:r>
          </a:p>
          <a:p>
            <a:pPr marL="0" indent="0">
              <a:buNone/>
            </a:pPr>
            <a:r>
              <a:rPr lang="en-US" dirty="0"/>
              <a:t>	What are processes that create land change </a:t>
            </a:r>
            <a:r>
              <a:rPr lang="en-US" dirty="0" err="1"/>
              <a:t>patterns?eg</a:t>
            </a:r>
            <a:r>
              <a:rPr lang="en-US" dirty="0"/>
              <a:t> agriculture, </a:t>
            </a:r>
            <a:r>
              <a:rPr lang="en-US" dirty="0" err="1"/>
              <a:t>building,mining</a:t>
            </a:r>
            <a:endParaRPr lang="en-US" dirty="0"/>
          </a:p>
          <a:p>
            <a:pPr marL="0" indent="0">
              <a:buNone/>
            </a:pPr>
            <a:r>
              <a:rPr lang="en-US" dirty="0"/>
              <a:t>What types of decisions would humans make based on each type of simulation?</a:t>
            </a:r>
          </a:p>
          <a:p>
            <a:pPr marL="0" indent="0">
              <a:buNone/>
            </a:pPr>
            <a:r>
              <a:rPr lang="en-US" dirty="0"/>
              <a:t>FEMA use it for evacuation purposes, Companies that buy carbon credits, conservationists, </a:t>
            </a:r>
            <a:r>
              <a:rPr lang="en-US" dirty="0" err="1"/>
              <a:t>etc</a:t>
            </a:r>
            <a:endParaRPr lang="en-US" dirty="0"/>
          </a:p>
          <a:p>
            <a:pPr marL="0" indent="0">
              <a:buNone/>
            </a:pPr>
            <a:r>
              <a:rPr lang="en-US" dirty="0"/>
              <a:t>How should the simulation of a hurricane differ conceptually from the simulation of land change? </a:t>
            </a:r>
            <a:r>
              <a:rPr lang="en-US" dirty="0">
                <a:solidFill>
                  <a:srgbClr val="FF0000"/>
                </a:solidFill>
              </a:rPr>
              <a:t>Predictions of </a:t>
            </a:r>
            <a:r>
              <a:rPr lang="en-US" dirty="0" err="1">
                <a:solidFill>
                  <a:srgbClr val="FF0000"/>
                </a:solidFill>
              </a:rPr>
              <a:t>huricanes</a:t>
            </a:r>
            <a:r>
              <a:rPr lang="en-US" dirty="0">
                <a:solidFill>
                  <a:srgbClr val="FF0000"/>
                </a:solidFill>
              </a:rPr>
              <a:t> might be more difficult, because when it hit in the sea, we are </a:t>
            </a:r>
            <a:r>
              <a:rPr lang="en-US" dirty="0" err="1">
                <a:solidFill>
                  <a:srgbClr val="FF0000"/>
                </a:solidFill>
              </a:rPr>
              <a:t>uable</a:t>
            </a:r>
            <a:r>
              <a:rPr lang="en-US" dirty="0">
                <a:solidFill>
                  <a:srgbClr val="FF0000"/>
                </a:solidFill>
              </a:rPr>
              <a:t> to control it, while predictions in land change is </a:t>
            </a:r>
            <a:r>
              <a:rPr lang="en-US" dirty="0" err="1">
                <a:solidFill>
                  <a:srgbClr val="FF0000"/>
                </a:solidFill>
              </a:rPr>
              <a:t>morecontrollable</a:t>
            </a:r>
            <a:r>
              <a:rPr lang="en-US" dirty="0">
                <a:solidFill>
                  <a:srgbClr val="FF0000"/>
                </a:solidFill>
              </a:rPr>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dirty="0"/>
          </a:p>
        </p:txBody>
      </p:sp>
    </p:spTree>
    <p:extLst>
      <p:ext uri="{BB962C8B-B14F-4D97-AF65-F5344CB8AC3E}">
        <p14:creationId xmlns:p14="http://schemas.microsoft.com/office/powerpoint/2010/main" val="653145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886159"/>
          </a:xfrm>
        </p:spPr>
        <p:txBody>
          <a:bodyPr>
            <a:normAutofit/>
          </a:bodyPr>
          <a:lstStyle/>
          <a:p>
            <a:r>
              <a:rPr lang="en-US" dirty="0"/>
              <a:t>Suburbanization is a coupled human-natural system</a:t>
            </a:r>
          </a:p>
        </p:txBody>
      </p:sp>
      <p:sp>
        <p:nvSpPr>
          <p:cNvPr id="3" name="Content Placeholder 2"/>
          <p:cNvSpPr>
            <a:spLocks noGrp="1"/>
          </p:cNvSpPr>
          <p:nvPr>
            <p:ph idx="1"/>
          </p:nvPr>
        </p:nvSpPr>
        <p:spPr>
          <a:xfrm>
            <a:off x="0" y="1318661"/>
            <a:ext cx="12192000" cy="4858302"/>
          </a:xfrm>
        </p:spPr>
        <p:txBody>
          <a:bodyPr/>
          <a:lstStyle/>
          <a:p>
            <a:pPr marL="514350" indent="-514350">
              <a:buFont typeface="+mj-lt"/>
              <a:buAutoNum type="arabicPeriod"/>
            </a:pPr>
            <a:r>
              <a:rPr lang="en-US" dirty="0"/>
              <a:t>How does suburbanization influence nature?</a:t>
            </a:r>
          </a:p>
          <a:p>
            <a:pPr marL="457200" lvl="1" indent="0">
              <a:buNone/>
            </a:pPr>
            <a:endParaRPr lang="en-US" dirty="0"/>
          </a:p>
          <a:p>
            <a:pPr marL="457200" lvl="1" indent="0">
              <a:buNone/>
            </a:pPr>
            <a:endParaRPr lang="en-US" dirty="0"/>
          </a:p>
          <a:p>
            <a:pPr marL="514350" indent="-514350">
              <a:buFont typeface="+mj-lt"/>
              <a:buAutoNum type="arabicPeriod"/>
            </a:pPr>
            <a:r>
              <a:rPr lang="en-US" dirty="0"/>
              <a:t>How does nature influence suburbanization?</a:t>
            </a:r>
          </a:p>
          <a:p>
            <a:pPr marL="457200" lvl="1" indent="0">
              <a:buNone/>
            </a:pPr>
            <a:endParaRPr lang="en-US" dirty="0"/>
          </a:p>
          <a:p>
            <a:pPr marL="457200" lvl="1" indent="0">
              <a:buNone/>
            </a:pPr>
            <a:endParaRPr lang="en-US" dirty="0"/>
          </a:p>
          <a:p>
            <a:pPr marL="514350" indent="-514350">
              <a:buFont typeface="+mj-lt"/>
              <a:buAutoNum type="arabicPeriod"/>
            </a:pPr>
            <a:r>
              <a:rPr lang="en-US" dirty="0"/>
              <a:t>Who wants to understand possible future suburbanization?</a:t>
            </a:r>
          </a:p>
          <a:p>
            <a:pPr marL="457200" lvl="1" indent="0">
              <a:buNone/>
            </a:pP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3997956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388"/>
            <a:ext cx="12192000" cy="1461074"/>
          </a:xfrm>
        </p:spPr>
        <p:txBody>
          <a:bodyPr>
            <a:normAutofit/>
          </a:bodyPr>
          <a:lstStyle/>
          <a:p>
            <a:r>
              <a:rPr lang="en-US" dirty="0"/>
              <a:t>Your status as a Clark student entitles you to a one-year </a:t>
            </a:r>
            <a:r>
              <a:rPr lang="en-US" dirty="0" err="1"/>
              <a:t>TerrSet</a:t>
            </a:r>
            <a:r>
              <a:rPr lang="en-US" dirty="0"/>
              <a:t> Student Starter license at no cost</a:t>
            </a:r>
          </a:p>
        </p:txBody>
      </p:sp>
      <p:sp>
        <p:nvSpPr>
          <p:cNvPr id="3" name="Content Placeholder 2"/>
          <p:cNvSpPr>
            <a:spLocks noGrp="1"/>
          </p:cNvSpPr>
          <p:nvPr>
            <p:ph idx="1"/>
          </p:nvPr>
        </p:nvSpPr>
        <p:spPr>
          <a:xfrm>
            <a:off x="0" y="1641986"/>
            <a:ext cx="12192000" cy="5216013"/>
          </a:xfrm>
        </p:spPr>
        <p:txBody>
          <a:bodyPr>
            <a:noAutofit/>
          </a:bodyPr>
          <a:lstStyle/>
          <a:p>
            <a:pPr marL="0" indent="0">
              <a:buNone/>
            </a:pPr>
            <a:r>
              <a:rPr lang="en-US" sz="2000" dirty="0"/>
              <a:t>If you had a previous license, then send an email to </a:t>
            </a:r>
            <a:r>
              <a:rPr lang="en-US" sz="2000" u="sng" dirty="0">
                <a:hlinkClick r:id="rId2"/>
              </a:rPr>
              <a:t>clarklabs@clarku.edu</a:t>
            </a:r>
            <a:r>
              <a:rPr lang="en-US" sz="2000" dirty="0"/>
              <a:t> to explain that you had a previous license and now want another license for Pontius’ course this semester; include your personal email address.  Trish Champlin will be monitoring that inbox of </a:t>
            </a:r>
            <a:r>
              <a:rPr lang="en-US" sz="2000" u="sng" dirty="0">
                <a:hlinkClick r:id="rId2"/>
              </a:rPr>
              <a:t>clarklabs@clarku.edu </a:t>
            </a:r>
            <a:r>
              <a:rPr lang="en-US" sz="2000" dirty="0"/>
              <a:t>to get you set up.</a:t>
            </a:r>
          </a:p>
          <a:p>
            <a:pPr marL="0" indent="0">
              <a:buNone/>
            </a:pPr>
            <a:endParaRPr lang="en-US" sz="2000" dirty="0"/>
          </a:p>
          <a:p>
            <a:pPr marL="0" indent="0">
              <a:buNone/>
            </a:pPr>
            <a:r>
              <a:rPr lang="en-US" sz="2000" dirty="0"/>
              <a:t>If you have not had a previous license, then follow the steps below:</a:t>
            </a:r>
          </a:p>
          <a:p>
            <a:pPr marL="0" indent="0">
              <a:buNone/>
            </a:pPr>
            <a:r>
              <a:rPr lang="en-US" sz="2000" dirty="0"/>
              <a:t>1) To place your no charge order go to </a:t>
            </a:r>
            <a:r>
              <a:rPr lang="en-US" sz="2000" u="sng" dirty="0">
                <a:hlinkClick r:id="rId3"/>
              </a:rPr>
              <a:t>https://clarklabs.org/buy/</a:t>
            </a:r>
            <a:r>
              <a:rPr lang="en-US" sz="2000" dirty="0"/>
              <a:t>.</a:t>
            </a:r>
          </a:p>
          <a:p>
            <a:pPr marL="0" indent="0">
              <a:buNone/>
            </a:pPr>
            <a:r>
              <a:rPr lang="en-US" sz="2000" dirty="0"/>
              <a:t>2) You must use your </a:t>
            </a:r>
            <a:r>
              <a:rPr lang="en-US" sz="2000" dirty="0" err="1"/>
              <a:t>clarku</a:t>
            </a:r>
            <a:r>
              <a:rPr lang="en-US" sz="2000" dirty="0"/>
              <a:t> email, which Professor Pontius sent to Clark Labs.</a:t>
            </a:r>
          </a:p>
          <a:p>
            <a:pPr marL="0" indent="0">
              <a:buNone/>
            </a:pPr>
            <a:r>
              <a:rPr lang="en-US" sz="2000" dirty="0"/>
              <a:t>3) Choose the $49.00 </a:t>
            </a:r>
            <a:r>
              <a:rPr lang="en-US" sz="2000" dirty="0" err="1"/>
              <a:t>TerrSet</a:t>
            </a:r>
            <a:r>
              <a:rPr lang="en-US" sz="2000" dirty="0"/>
              <a:t> 2020| Student Starter (1 Year) - File download</a:t>
            </a:r>
          </a:p>
          <a:p>
            <a:pPr marL="0" indent="0">
              <a:buNone/>
            </a:pPr>
            <a:r>
              <a:rPr lang="fr-FR" sz="2000" dirty="0"/>
              <a:t>4) Enter Coupon Code: </a:t>
            </a:r>
            <a:r>
              <a:rPr lang="fr-FR" sz="2000" dirty="0">
                <a:solidFill>
                  <a:srgbClr val="FF0000"/>
                </a:solidFill>
              </a:rPr>
              <a:t>CLARK-SS </a:t>
            </a:r>
            <a:r>
              <a:rPr lang="en-US" sz="2000" dirty="0"/>
              <a:t>This coupon code will not work with any other license. Proof of Student Status is not required, so ignore the request for Student Status. </a:t>
            </a:r>
          </a:p>
          <a:p>
            <a:pPr marL="0" indent="0">
              <a:buNone/>
            </a:pPr>
            <a:r>
              <a:rPr lang="en-US" sz="2000" dirty="0"/>
              <a:t>5) Your total will be zero (0) at check out.</a:t>
            </a:r>
          </a:p>
          <a:p>
            <a:pPr marL="0" indent="0">
              <a:buNone/>
            </a:pPr>
            <a:r>
              <a:rPr lang="en-US" sz="2000" dirty="0"/>
              <a:t>6) The download link is contained within the invoice you received when you place your order.</a:t>
            </a:r>
          </a:p>
          <a:p>
            <a:pPr marL="0" indent="0">
              <a:buNone/>
            </a:pPr>
            <a:r>
              <a:rPr lang="en-US" sz="2000" dirty="0"/>
              <a:t>7) After Trish Champlin (</a:t>
            </a:r>
            <a:r>
              <a:rPr lang="en-US" sz="2000" dirty="0">
                <a:hlinkClick r:id="rId4"/>
              </a:rPr>
              <a:t>tchamplin@clarku.edu</a:t>
            </a:r>
            <a:r>
              <a:rPr lang="en-US" sz="2000" dirty="0"/>
              <a:t>) completes the order, you will receive an automated email containing your activation and password information. Please check your junk mail.</a:t>
            </a:r>
          </a:p>
        </p:txBody>
      </p:sp>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315792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886159"/>
          </a:xfrm>
        </p:spPr>
        <p:txBody>
          <a:bodyPr>
            <a:normAutofit/>
          </a:bodyPr>
          <a:lstStyle/>
          <a:p>
            <a:r>
              <a:rPr lang="en-US" dirty="0"/>
              <a:t>Suburbanization is a coupled human-natural system</a:t>
            </a:r>
          </a:p>
        </p:txBody>
      </p:sp>
      <p:sp>
        <p:nvSpPr>
          <p:cNvPr id="3" name="Content Placeholder 2"/>
          <p:cNvSpPr>
            <a:spLocks noGrp="1"/>
          </p:cNvSpPr>
          <p:nvPr>
            <p:ph idx="1"/>
          </p:nvPr>
        </p:nvSpPr>
        <p:spPr>
          <a:xfrm>
            <a:off x="0" y="1318661"/>
            <a:ext cx="12192000" cy="4858302"/>
          </a:xfrm>
        </p:spPr>
        <p:txBody>
          <a:bodyPr/>
          <a:lstStyle/>
          <a:p>
            <a:pPr marL="514350" indent="-514350">
              <a:buFont typeface="+mj-lt"/>
              <a:buAutoNum type="arabicPeriod"/>
            </a:pPr>
            <a:r>
              <a:rPr lang="en-US" dirty="0"/>
              <a:t>How does suburbanization influence nature?</a:t>
            </a:r>
          </a:p>
          <a:p>
            <a:pPr marL="457200" lvl="1" indent="0">
              <a:buNone/>
            </a:pPr>
            <a:r>
              <a:rPr lang="en-US" dirty="0"/>
              <a:t>Suburbanization influences flooding, biodiversity, and human activity that influences nature. For example, suburbanization influences transportation, which influences fossil fuel use, which influences climate change.</a:t>
            </a:r>
          </a:p>
          <a:p>
            <a:pPr marL="514350" indent="-514350">
              <a:buFont typeface="+mj-lt"/>
              <a:buAutoNum type="arabicPeriod"/>
            </a:pPr>
            <a:r>
              <a:rPr lang="en-US" dirty="0"/>
              <a:t>How does nature influence suburbanization?</a:t>
            </a:r>
          </a:p>
          <a:p>
            <a:pPr marL="457200" lvl="1" indent="0">
              <a:buNone/>
            </a:pPr>
            <a:r>
              <a:rPr lang="en-US" dirty="0"/>
              <a:t>Nature influences suburbanization as coronaviruses, wildfires, water shortages influence where people want to live.</a:t>
            </a:r>
          </a:p>
          <a:p>
            <a:pPr marL="514350" indent="-514350">
              <a:buFont typeface="+mj-lt"/>
              <a:buAutoNum type="arabicPeriod"/>
            </a:pPr>
            <a:r>
              <a:rPr lang="en-US" dirty="0"/>
              <a:t>Who wants to understand possible future suburbanization?</a:t>
            </a:r>
          </a:p>
          <a:p>
            <a:pPr marL="457200" lvl="1" indent="0">
              <a:buNone/>
            </a:pPr>
            <a:r>
              <a:rPr lang="en-US" dirty="0"/>
              <a:t>Planners for transportation, energy, water, schools, municipal services, conservation, food security, climate change, etc.</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spTree>
    <p:extLst>
      <p:ext uri="{BB962C8B-B14F-4D97-AF65-F5344CB8AC3E}">
        <p14:creationId xmlns:p14="http://schemas.microsoft.com/office/powerpoint/2010/main" val="4038874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r>
              <a:rPr lang="en-US" sz="2400" dirty="0"/>
              <a:t>Johnathan Thompson leads New England Landscape Futures (NELF) and delivered a talk at Clark in 2021</a:t>
            </a:r>
            <a:br>
              <a:rPr lang="en-US" sz="2400" dirty="0"/>
            </a:br>
            <a:r>
              <a:rPr lang="en-US" sz="2400" dirty="0">
                <a:hlinkClick r:id="rId2"/>
              </a:rPr>
              <a:t>https://harvardforest2.fas.harvard.edu/asp/hf/php/researcher_profile1.php?id=8560</a:t>
            </a:r>
            <a:br>
              <a:rPr lang="en-US" sz="2400" dirty="0"/>
            </a:br>
            <a:endParaRPr lang="en-US" sz="2400" dirty="0"/>
          </a:p>
        </p:txBody>
      </p:sp>
      <p:pic>
        <p:nvPicPr>
          <p:cNvPr id="5" name="Content Placeholder 4"/>
          <p:cNvPicPr>
            <a:picLocks noGrp="1" noChangeAspect="1"/>
          </p:cNvPicPr>
          <p:nvPr>
            <p:ph idx="1"/>
          </p:nvPr>
        </p:nvPicPr>
        <p:blipFill>
          <a:blip r:embed="rId3"/>
          <a:stretch>
            <a:fillRect/>
          </a:stretch>
        </p:blipFill>
        <p:spPr>
          <a:xfrm>
            <a:off x="1116531" y="1270535"/>
            <a:ext cx="9911149" cy="5575022"/>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2862" y="4938616"/>
            <a:ext cx="4446276" cy="876914"/>
          </a:xfrm>
          <a:prstGeom prst="rect">
            <a:avLst/>
          </a:prstGeom>
        </p:spPr>
      </p:pic>
    </p:spTree>
    <p:extLst>
      <p:ext uri="{BB962C8B-B14F-4D97-AF65-F5344CB8AC3E}">
        <p14:creationId xmlns:p14="http://schemas.microsoft.com/office/powerpoint/2010/main" val="94015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Watch the Introduction video at </a:t>
            </a:r>
            <a:r>
              <a:rPr lang="en-US" dirty="0">
                <a:hlinkClick r:id="rId2"/>
              </a:rPr>
              <a:t>https://help.newenglandlandscapes.org</a:t>
            </a:r>
            <a:endParaRPr lang="en-US" dirty="0"/>
          </a:p>
        </p:txBody>
      </p:sp>
      <p:pic>
        <p:nvPicPr>
          <p:cNvPr id="5" name="Content Placeholder 4"/>
          <p:cNvPicPr>
            <a:picLocks noGrp="1" noChangeAspect="1"/>
          </p:cNvPicPr>
          <p:nvPr>
            <p:ph idx="1"/>
          </p:nvPr>
        </p:nvPicPr>
        <p:blipFill>
          <a:blip r:embed="rId3"/>
          <a:stretch>
            <a:fillRect/>
          </a:stretch>
        </p:blipFill>
        <p:spPr>
          <a:xfrm>
            <a:off x="1743522" y="1902625"/>
            <a:ext cx="8566844" cy="481885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307590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 Frequently Asked Questions at</a:t>
            </a:r>
            <a:br>
              <a:rPr lang="en-US" dirty="0"/>
            </a:br>
            <a:r>
              <a:rPr lang="en-US" dirty="0">
                <a:hlinkClick r:id="rId2"/>
              </a:rPr>
              <a:t>https://help.newenglandlandscapes.org</a:t>
            </a: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6" name="Content Placeholder 5"/>
          <p:cNvPicPr>
            <a:picLocks noGrp="1" noChangeAspect="1"/>
          </p:cNvPicPr>
          <p:nvPr>
            <p:ph idx="1"/>
          </p:nvPr>
        </p:nvPicPr>
        <p:blipFill>
          <a:blip r:embed="rId3"/>
          <a:stretch>
            <a:fillRect/>
          </a:stretch>
        </p:blipFill>
        <p:spPr>
          <a:xfrm>
            <a:off x="1260123" y="1690688"/>
            <a:ext cx="8943621" cy="5030787"/>
          </a:xfrm>
          <a:prstGeom prst="rect">
            <a:avLst/>
          </a:prstGeom>
        </p:spPr>
      </p:pic>
    </p:spTree>
    <p:extLst>
      <p:ext uri="{BB962C8B-B14F-4D97-AF65-F5344CB8AC3E}">
        <p14:creationId xmlns:p14="http://schemas.microsoft.com/office/powerpoint/2010/main" val="372832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472273"/>
          </a:xfrm>
        </p:spPr>
        <p:txBody>
          <a:bodyPr>
            <a:normAutofit fontScale="90000"/>
          </a:bodyPr>
          <a:lstStyle/>
          <a:p>
            <a:r>
              <a:rPr lang="en-US"/>
              <a:t>Vocabulary</a:t>
            </a:r>
            <a:endParaRPr lang="en-US" dirty="0"/>
          </a:p>
        </p:txBody>
      </p:sp>
      <p:sp>
        <p:nvSpPr>
          <p:cNvPr id="3" name="Content Placeholder 2"/>
          <p:cNvSpPr>
            <a:spLocks noGrp="1"/>
          </p:cNvSpPr>
          <p:nvPr>
            <p:ph idx="1"/>
          </p:nvPr>
        </p:nvSpPr>
        <p:spPr>
          <a:xfrm>
            <a:off x="0" y="837398"/>
            <a:ext cx="12192000" cy="6020602"/>
          </a:xfrm>
        </p:spPr>
        <p:txBody>
          <a:bodyPr>
            <a:normAutofit lnSpcReduction="10000"/>
          </a:bodyPr>
          <a:lstStyle/>
          <a:p>
            <a:pPr marL="0" indent="0">
              <a:buNone/>
            </a:pPr>
            <a:r>
              <a:rPr lang="en-US" dirty="0"/>
              <a:t>A </a:t>
            </a:r>
            <a:r>
              <a:rPr lang="en-US" b="1" dirty="0">
                <a:solidFill>
                  <a:srgbClr val="FF0000"/>
                </a:solidFill>
              </a:rPr>
              <a:t>prediction</a:t>
            </a:r>
            <a:r>
              <a:rPr lang="en-US" dirty="0"/>
              <a:t> is the one thing that you think most likely to occur.</a:t>
            </a:r>
          </a:p>
          <a:p>
            <a:pPr marL="0" indent="0">
              <a:buNone/>
            </a:pPr>
            <a:r>
              <a:rPr lang="en-US" dirty="0"/>
              <a:t>A </a:t>
            </a:r>
            <a:r>
              <a:rPr lang="en-US" b="1" dirty="0">
                <a:solidFill>
                  <a:srgbClr val="FF0000"/>
                </a:solidFill>
              </a:rPr>
              <a:t>scenario</a:t>
            </a:r>
            <a:r>
              <a:rPr lang="en-US" dirty="0"/>
              <a:t> is a story told in words, numbers and maps concerning one possible way the future could be.</a:t>
            </a:r>
          </a:p>
          <a:p>
            <a:pPr marL="0" indent="0">
              <a:buNone/>
            </a:pPr>
            <a:endParaRPr lang="en-US" dirty="0"/>
          </a:p>
          <a:p>
            <a:pPr marL="0" indent="0">
              <a:buNone/>
            </a:pPr>
            <a:r>
              <a:rPr lang="en-US" dirty="0"/>
              <a:t>A Recent Trends Scenario is a story of extrapolation of recent trends in the patterns of the data. </a:t>
            </a:r>
          </a:p>
          <a:p>
            <a:pPr marL="0" indent="0">
              <a:buNone/>
            </a:pPr>
            <a:r>
              <a:rPr lang="en-US" dirty="0"/>
              <a:t>Is a Recent Trends Scenario a prediction? No</a:t>
            </a:r>
          </a:p>
          <a:p>
            <a:pPr marL="0" indent="0">
              <a:buNone/>
            </a:pPr>
            <a:r>
              <a:rPr lang="en-US" dirty="0"/>
              <a:t>Is it possible to make a Recent Trends Scenario when you lack knowledge of the  processes? </a:t>
            </a:r>
            <a:r>
              <a:rPr lang="en-US" dirty="0">
                <a:solidFill>
                  <a:srgbClr val="FF0000"/>
                </a:solidFill>
              </a:rPr>
              <a:t>I think you necessarily need to know the process, all you need if the </a:t>
            </a:r>
            <a:r>
              <a:rPr lang="en-US" dirty="0" err="1">
                <a:solidFill>
                  <a:srgbClr val="FF0000"/>
                </a:solidFill>
              </a:rPr>
              <a:t>storylie</a:t>
            </a:r>
            <a:r>
              <a:rPr lang="en-US" dirty="0">
                <a:solidFill>
                  <a:srgbClr val="FF0000"/>
                </a:solidFill>
              </a:rPr>
              <a:t> cos=</a:t>
            </a:r>
            <a:r>
              <a:rPr lang="en-US" dirty="0" err="1">
                <a:solidFill>
                  <a:srgbClr val="FF0000"/>
                </a:solidFill>
              </a:rPr>
              <a:t>cerning</a:t>
            </a:r>
            <a:r>
              <a:rPr lang="en-US" dirty="0">
                <a:solidFill>
                  <a:srgbClr val="FF0000"/>
                </a:solidFill>
              </a:rPr>
              <a:t> the </a:t>
            </a:r>
            <a:r>
              <a:rPr lang="en-US" dirty="0" err="1">
                <a:solidFill>
                  <a:srgbClr val="FF0000"/>
                </a:solidFill>
              </a:rPr>
              <a:t>disctintive</a:t>
            </a:r>
            <a:r>
              <a:rPr lang="en-US" dirty="0">
                <a:solidFill>
                  <a:srgbClr val="FF0000"/>
                </a:solidFill>
              </a:rPr>
              <a:t> process  like what NELF has </a:t>
            </a:r>
          </a:p>
          <a:p>
            <a:pPr marL="0" indent="0">
              <a:buNone/>
            </a:pPr>
            <a:endParaRPr lang="en-US" dirty="0"/>
          </a:p>
          <a:p>
            <a:pPr marL="0" indent="0">
              <a:buNone/>
            </a:pPr>
            <a:r>
              <a:rPr lang="en-US" dirty="0"/>
              <a:t>NELF has various alternatives to the Recent Trends Scenario. Each Scenario has a storyline concerning distinctive processes. NELF conducted meeting with stakeholders to develop the storylines.</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947524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D929B6-705C-B842-92C5-FF3E51D42F37}"/>
              </a:ext>
            </a:extLst>
          </p:cNvPr>
          <p:cNvSpPr txBox="1"/>
          <p:nvPr/>
        </p:nvSpPr>
        <p:spPr>
          <a:xfrm>
            <a:off x="7647179" y="6304003"/>
            <a:ext cx="2706396" cy="369332"/>
          </a:xfrm>
          <a:prstGeom prst="rect">
            <a:avLst/>
          </a:prstGeom>
          <a:noFill/>
        </p:spPr>
        <p:txBody>
          <a:bodyPr wrap="square" rtlCol="0">
            <a:spAutoFit/>
          </a:bodyPr>
          <a:lstStyle/>
          <a:p>
            <a:r>
              <a:rPr lang="en-US" i="1" dirty="0">
                <a:latin typeface="Trueno Light" pitchFamily="2" charset="77"/>
              </a:rPr>
              <a:t>Source</a:t>
            </a:r>
            <a:r>
              <a:rPr lang="en-US" i="1" dirty="0">
                <a:solidFill>
                  <a:schemeClr val="bg2">
                    <a:lumMod val="50000"/>
                  </a:schemeClr>
                </a:solidFill>
                <a:latin typeface="Trueno Light" pitchFamily="2" charset="77"/>
              </a:rPr>
              <a:t>: </a:t>
            </a:r>
            <a:r>
              <a:rPr lang="en-US" i="1" dirty="0">
                <a:solidFill>
                  <a:schemeClr val="bg2">
                    <a:lumMod val="50000"/>
                  </a:schemeClr>
                </a:solidFill>
                <a:latin typeface="Trueno Light" pitchFamily="2" charset="77"/>
                <a:hlinkClick r:id="rId3"/>
              </a:rPr>
              <a:t>PRODES</a:t>
            </a:r>
            <a:r>
              <a:rPr lang="en-US" i="1" dirty="0">
                <a:solidFill>
                  <a:schemeClr val="bg2">
                    <a:lumMod val="50000"/>
                  </a:schemeClr>
                </a:solidFill>
                <a:latin typeface="Trueno Light" pitchFamily="2" charset="77"/>
              </a:rPr>
              <a:t>, </a:t>
            </a:r>
            <a:r>
              <a:rPr lang="en-US" i="1" dirty="0">
                <a:latin typeface="Trueno Light" pitchFamily="2" charset="77"/>
              </a:rPr>
              <a:t>INPE</a:t>
            </a:r>
          </a:p>
        </p:txBody>
      </p:sp>
      <p:grpSp>
        <p:nvGrpSpPr>
          <p:cNvPr id="4" name="Group 3"/>
          <p:cNvGrpSpPr>
            <a:grpSpLocks noChangeAspect="1"/>
          </p:cNvGrpSpPr>
          <p:nvPr/>
        </p:nvGrpSpPr>
        <p:grpSpPr>
          <a:xfrm>
            <a:off x="5325435" y="0"/>
            <a:ext cx="6892447" cy="6834156"/>
            <a:chOff x="-228600" y="1045930"/>
            <a:chExt cx="5103727" cy="5060564"/>
          </a:xfrm>
        </p:grpSpPr>
        <p:sp>
          <p:nvSpPr>
            <p:cNvPr id="6" name="TextBox 5">
              <a:extLst>
                <a:ext uri="{FF2B5EF4-FFF2-40B4-BE49-F238E27FC236}">
                  <a16:creationId xmlns:a16="http://schemas.microsoft.com/office/drawing/2014/main" id="{B50BCC0F-15A5-AE42-B4B4-1947D761C4C2}"/>
                </a:ext>
              </a:extLst>
            </p:cNvPr>
            <p:cNvSpPr txBox="1"/>
            <p:nvPr/>
          </p:nvSpPr>
          <p:spPr>
            <a:xfrm>
              <a:off x="1111519" y="5145351"/>
              <a:ext cx="2706396" cy="369332"/>
            </a:xfrm>
            <a:prstGeom prst="rect">
              <a:avLst/>
            </a:prstGeom>
            <a:noFill/>
          </p:spPr>
          <p:txBody>
            <a:bodyPr wrap="square" rtlCol="0">
              <a:spAutoFit/>
            </a:bodyPr>
            <a:lstStyle/>
            <a:p>
              <a:r>
                <a:rPr lang="en-US" dirty="0">
                  <a:solidFill>
                    <a:schemeClr val="bg2">
                      <a:lumMod val="50000"/>
                    </a:schemeClr>
                  </a:solidFill>
                </a:rPr>
                <a:t>Fonte: Imazon</a:t>
              </a:r>
            </a:p>
          </p:txBody>
        </p:sp>
        <p:sp>
          <p:nvSpPr>
            <p:cNvPr id="3" name="TextBox 2">
              <a:extLst>
                <a:ext uri="{FF2B5EF4-FFF2-40B4-BE49-F238E27FC236}">
                  <a16:creationId xmlns:a16="http://schemas.microsoft.com/office/drawing/2014/main" id="{B35D21D1-71C8-F64E-9739-0BF9E91A21FB}"/>
                </a:ext>
              </a:extLst>
            </p:cNvPr>
            <p:cNvSpPr txBox="1"/>
            <p:nvPr/>
          </p:nvSpPr>
          <p:spPr>
            <a:xfrm>
              <a:off x="-228600" y="1276350"/>
              <a:ext cx="184731" cy="369332"/>
            </a:xfrm>
            <a:prstGeom prst="rect">
              <a:avLst/>
            </a:prstGeom>
            <a:noFill/>
          </p:spPr>
          <p:txBody>
            <a:bodyPr wrap="none" rtlCol="0">
              <a:spAutoFit/>
            </a:bodyPr>
            <a:lstStyle/>
            <a:p>
              <a:endParaRPr lang="pt-BR"/>
            </a:p>
          </p:txBody>
        </p:sp>
        <p:pic>
          <p:nvPicPr>
            <p:cNvPr id="2" name="Picture 1">
              <a:extLst>
                <a:ext uri="{FF2B5EF4-FFF2-40B4-BE49-F238E27FC236}">
                  <a16:creationId xmlns:a16="http://schemas.microsoft.com/office/drawing/2014/main" id="{F6D0560C-1984-3446-9AEF-38941C52D995}"/>
                </a:ext>
              </a:extLst>
            </p:cNvPr>
            <p:cNvPicPr>
              <a:picLocks noChangeAspect="1"/>
            </p:cNvPicPr>
            <p:nvPr/>
          </p:nvPicPr>
          <p:blipFill>
            <a:blip r:embed="rId4"/>
            <a:stretch>
              <a:fillRect/>
            </a:stretch>
          </p:blipFill>
          <p:spPr>
            <a:xfrm>
              <a:off x="1194717" y="1045930"/>
              <a:ext cx="3680410" cy="5060564"/>
            </a:xfrm>
            <a:prstGeom prst="rect">
              <a:avLst/>
            </a:prstGeom>
          </p:spPr>
        </p:pic>
        <p:sp>
          <p:nvSpPr>
            <p:cNvPr id="7" name="TextBox 6">
              <a:extLst>
                <a:ext uri="{FF2B5EF4-FFF2-40B4-BE49-F238E27FC236}">
                  <a16:creationId xmlns:a16="http://schemas.microsoft.com/office/drawing/2014/main" id="{FCE22243-646F-4147-BE16-8DB33637E376}"/>
                </a:ext>
              </a:extLst>
            </p:cNvPr>
            <p:cNvSpPr txBox="1"/>
            <p:nvPr/>
          </p:nvSpPr>
          <p:spPr>
            <a:xfrm>
              <a:off x="2865002" y="2722612"/>
              <a:ext cx="484531" cy="273483"/>
            </a:xfrm>
            <a:prstGeom prst="rect">
              <a:avLst/>
            </a:prstGeom>
            <a:noFill/>
          </p:spPr>
          <p:txBody>
            <a:bodyPr wrap="none" rtlCol="0">
              <a:spAutoFit/>
            </a:bodyPr>
            <a:lstStyle/>
            <a:p>
              <a:r>
                <a:rPr lang="pt-BR" dirty="0">
                  <a:solidFill>
                    <a:srgbClr val="9172FF"/>
                  </a:solidFill>
                </a:rPr>
                <a:t>-84%</a:t>
              </a:r>
            </a:p>
          </p:txBody>
        </p:sp>
        <p:cxnSp>
          <p:nvCxnSpPr>
            <p:cNvPr id="11" name="Straight Arrow Connector 10">
              <a:extLst>
                <a:ext uri="{FF2B5EF4-FFF2-40B4-BE49-F238E27FC236}">
                  <a16:creationId xmlns:a16="http://schemas.microsoft.com/office/drawing/2014/main" id="{FA7DEF02-93D7-114A-88C4-C89B74D09AF5}"/>
                </a:ext>
              </a:extLst>
            </p:cNvPr>
            <p:cNvCxnSpPr/>
            <p:nvPr/>
          </p:nvCxnSpPr>
          <p:spPr>
            <a:xfrm>
              <a:off x="2464717" y="1645682"/>
              <a:ext cx="950921" cy="3132605"/>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5F23D4-374B-7D4A-B98E-489F8C0B3B1E}"/>
                </a:ext>
              </a:extLst>
            </p:cNvPr>
            <p:cNvSpPr txBox="1"/>
            <p:nvPr/>
          </p:nvSpPr>
          <p:spPr>
            <a:xfrm>
              <a:off x="3620735" y="3805781"/>
              <a:ext cx="518954" cy="273483"/>
            </a:xfrm>
            <a:prstGeom prst="rect">
              <a:avLst/>
            </a:prstGeom>
            <a:noFill/>
          </p:spPr>
          <p:txBody>
            <a:bodyPr wrap="none" rtlCol="0">
              <a:spAutoFit/>
            </a:bodyPr>
            <a:lstStyle/>
            <a:p>
              <a:r>
                <a:rPr lang="pt-BR" dirty="0">
                  <a:solidFill>
                    <a:srgbClr val="9172FF"/>
                  </a:solidFill>
                </a:rPr>
                <a:t>190%</a:t>
              </a:r>
            </a:p>
          </p:txBody>
        </p:sp>
        <p:cxnSp>
          <p:nvCxnSpPr>
            <p:cNvPr id="19" name="Straight Arrow Connector 18">
              <a:extLst>
                <a:ext uri="{FF2B5EF4-FFF2-40B4-BE49-F238E27FC236}">
                  <a16:creationId xmlns:a16="http://schemas.microsoft.com/office/drawing/2014/main" id="{6D22A825-BA62-0243-99DA-25881B469056}"/>
                </a:ext>
              </a:extLst>
            </p:cNvPr>
            <p:cNvCxnSpPr>
              <a:cxnSpLocks/>
            </p:cNvCxnSpPr>
            <p:nvPr/>
          </p:nvCxnSpPr>
          <p:spPr>
            <a:xfrm flipV="1">
              <a:off x="3381365" y="3631029"/>
              <a:ext cx="1078338" cy="1147258"/>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ADA692D-CBF6-D044-89D2-8501270F2DEE}"/>
              </a:ext>
            </a:extLst>
          </p:cNvPr>
          <p:cNvSpPr txBox="1"/>
          <p:nvPr/>
        </p:nvSpPr>
        <p:spPr>
          <a:xfrm>
            <a:off x="7247587" y="-30463"/>
            <a:ext cx="4984391" cy="707886"/>
          </a:xfrm>
          <a:prstGeom prst="rect">
            <a:avLst/>
          </a:prstGeom>
          <a:noFill/>
        </p:spPr>
        <p:txBody>
          <a:bodyPr wrap="square" rtlCol="0">
            <a:spAutoFit/>
          </a:bodyPr>
          <a:lstStyle/>
          <a:p>
            <a:pPr algn="ctr"/>
            <a:r>
              <a:rPr lang="en-US" sz="2000" b="1" i="1" dirty="0">
                <a:solidFill>
                  <a:schemeClr val="bg2">
                    <a:lumMod val="25000"/>
                  </a:schemeClr>
                </a:solidFill>
                <a:latin typeface="Trueno" pitchFamily="2" charset="77"/>
              </a:rPr>
              <a:t>Annual Deforestation Rate in the Brazilian Amazon</a:t>
            </a:r>
          </a:p>
        </p:txBody>
      </p:sp>
      <p:sp>
        <p:nvSpPr>
          <p:cNvPr id="5" name="TextBox 4">
            <a:extLst>
              <a:ext uri="{FF2B5EF4-FFF2-40B4-BE49-F238E27FC236}">
                <a16:creationId xmlns:a16="http://schemas.microsoft.com/office/drawing/2014/main" id="{126E8AA9-477A-49E1-9435-BF9204F88C6C}"/>
              </a:ext>
            </a:extLst>
          </p:cNvPr>
          <p:cNvSpPr txBox="1"/>
          <p:nvPr/>
        </p:nvSpPr>
        <p:spPr>
          <a:xfrm>
            <a:off x="344129" y="530942"/>
            <a:ext cx="6647558" cy="5016758"/>
          </a:xfrm>
          <a:prstGeom prst="rect">
            <a:avLst/>
          </a:prstGeom>
          <a:noFill/>
        </p:spPr>
        <p:txBody>
          <a:bodyPr wrap="square" rtlCol="0">
            <a:spAutoFit/>
          </a:bodyPr>
          <a:lstStyle/>
          <a:p>
            <a:r>
              <a:rPr lang="en-US" sz="3200" dirty="0"/>
              <a:t>Some people use the phrase “Business as Usual Scenario” rather than Recent Trends Scenario. </a:t>
            </a:r>
          </a:p>
          <a:p>
            <a:r>
              <a:rPr lang="en-US" sz="3200" dirty="0"/>
              <a:t>Is Business a pattern or a process?</a:t>
            </a:r>
          </a:p>
          <a:p>
            <a:r>
              <a:rPr lang="en-US" sz="3200" dirty="0"/>
              <a:t>Is a Trend a pattern or a process?</a:t>
            </a:r>
          </a:p>
          <a:p>
            <a:endParaRPr lang="en-US" sz="3200" dirty="0"/>
          </a:p>
          <a:p>
            <a:r>
              <a:rPr lang="en-US" sz="3200" dirty="0"/>
              <a:t>Has business be usual in Brazil?</a:t>
            </a:r>
          </a:p>
          <a:p>
            <a:endParaRPr lang="en-US" sz="3200" dirty="0"/>
          </a:p>
          <a:p>
            <a:r>
              <a:rPr lang="en-US" sz="3200" dirty="0"/>
              <a:t>How would you create a recent trends scenario based on these data?</a:t>
            </a:r>
          </a:p>
        </p:txBody>
      </p:sp>
    </p:spTree>
    <p:extLst>
      <p:ext uri="{BB962C8B-B14F-4D97-AF65-F5344CB8AC3E}">
        <p14:creationId xmlns:p14="http://schemas.microsoft.com/office/powerpoint/2010/main" val="21786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4C84-18E9-4E46-A126-14EA221548ED}"/>
              </a:ext>
            </a:extLst>
          </p:cNvPr>
          <p:cNvSpPr>
            <a:spLocks noGrp="1"/>
          </p:cNvSpPr>
          <p:nvPr>
            <p:ph type="title"/>
          </p:nvPr>
        </p:nvSpPr>
        <p:spPr/>
        <p:txBody>
          <a:bodyPr/>
          <a:lstStyle/>
          <a:p>
            <a:r>
              <a:rPr lang="en-US" dirty="0"/>
              <a:t>Sushil Paudel</a:t>
            </a:r>
          </a:p>
        </p:txBody>
      </p:sp>
      <p:sp>
        <p:nvSpPr>
          <p:cNvPr id="3" name="Content Placeholder 2">
            <a:extLst>
              <a:ext uri="{FF2B5EF4-FFF2-40B4-BE49-F238E27FC236}">
                <a16:creationId xmlns:a16="http://schemas.microsoft.com/office/drawing/2014/main" id="{74C9A28C-CCAE-4764-B149-C2993910863E}"/>
              </a:ext>
            </a:extLst>
          </p:cNvPr>
          <p:cNvSpPr>
            <a:spLocks noGrp="1"/>
          </p:cNvSpPr>
          <p:nvPr>
            <p:ph idx="1"/>
          </p:nvPr>
        </p:nvSpPr>
        <p:spPr/>
        <p:txBody>
          <a:bodyPr>
            <a:normAutofit lnSpcReduction="10000"/>
          </a:bodyPr>
          <a:lstStyle/>
          <a:p>
            <a:pPr marL="0" lvl="0" indent="0">
              <a:spcBef>
                <a:spcPts val="0"/>
              </a:spcBef>
              <a:buNone/>
            </a:pPr>
            <a:r>
              <a:rPr lang="en-US" dirty="0">
                <a:solidFill>
                  <a:prstClr val="black"/>
                </a:solidFill>
              </a:rPr>
              <a:t>Sushil Paudel holds a Master of Science in Forestry from Agriculture and Forestry University, </a:t>
            </a:r>
            <a:r>
              <a:rPr lang="en-US" dirty="0" err="1">
                <a:solidFill>
                  <a:prstClr val="black"/>
                </a:solidFill>
              </a:rPr>
              <a:t>Hetauda</a:t>
            </a:r>
            <a:r>
              <a:rPr lang="en-US" dirty="0">
                <a:solidFill>
                  <a:prstClr val="black"/>
                </a:solidFill>
              </a:rPr>
              <a:t>, Nepal, and a Master of Science in Geographic Information Science and Systems from Salzburg University, Austria. He has been a Forest and GIS Officer at Expert Group Pvt. Ltd, Nepal, and a part-time GIS and Data Science instructor at Broadway Infosys Pvt. Ltd., </a:t>
            </a:r>
            <a:r>
              <a:rPr lang="en-US" dirty="0" err="1">
                <a:solidFill>
                  <a:prstClr val="black"/>
                </a:solidFill>
              </a:rPr>
              <a:t>Subidhanagar</a:t>
            </a:r>
            <a:r>
              <a:rPr lang="en-US" dirty="0">
                <a:solidFill>
                  <a:prstClr val="black"/>
                </a:solidFill>
              </a:rPr>
              <a:t>, Nepal. He has been involved in several Forest and Environmental assessment projects where he acquired field data and prepared Forest and Environment Management Plans for government agencies. His major interest is developing practicable forest resource inventory and analysis methodology using UAVs and deep-learning models for forest carbon assessment. Sushil has TerrSet working on his Mac laptop.</a:t>
            </a:r>
          </a:p>
        </p:txBody>
      </p:sp>
      <p:sp>
        <p:nvSpPr>
          <p:cNvPr id="4" name="Slide Number Placeholder 3">
            <a:extLst>
              <a:ext uri="{FF2B5EF4-FFF2-40B4-BE49-F238E27FC236}">
                <a16:creationId xmlns:a16="http://schemas.microsoft.com/office/drawing/2014/main" id="{8A52C0B5-342A-4103-A492-1324A1AB672E}"/>
              </a:ext>
            </a:extLst>
          </p:cNvPr>
          <p:cNvSpPr>
            <a:spLocks noGrp="1"/>
          </p:cNvSpPr>
          <p:nvPr>
            <p:ph type="sldNum" sz="quarter" idx="12"/>
          </p:nvPr>
        </p:nvSpPr>
        <p:spPr/>
        <p:txBody>
          <a:bodyPr/>
          <a:lstStyle/>
          <a:p>
            <a:fld id="{D47C6A6E-F6BB-4697-B856-8A66036D8304}" type="slidenum">
              <a:rPr lang="en-US" smtClean="0"/>
              <a:t>3</a:t>
            </a:fld>
            <a:endParaRPr lang="en-US"/>
          </a:p>
        </p:txBody>
      </p:sp>
    </p:spTree>
    <p:extLst>
      <p:ext uri="{BB962C8B-B14F-4D97-AF65-F5344CB8AC3E}">
        <p14:creationId xmlns:p14="http://schemas.microsoft.com/office/powerpoint/2010/main" val="143420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886159"/>
          </a:xfrm>
        </p:spPr>
        <p:txBody>
          <a:bodyPr>
            <a:normAutofit/>
          </a:bodyPr>
          <a:lstStyle/>
          <a:p>
            <a:r>
              <a:rPr lang="en-US" dirty="0"/>
              <a:t>Message from DCR of the Congo to Professor Pontius</a:t>
            </a:r>
          </a:p>
        </p:txBody>
      </p:sp>
      <p:sp>
        <p:nvSpPr>
          <p:cNvPr id="3" name="Content Placeholder 2"/>
          <p:cNvSpPr>
            <a:spLocks noGrp="1"/>
          </p:cNvSpPr>
          <p:nvPr>
            <p:ph idx="1"/>
          </p:nvPr>
        </p:nvSpPr>
        <p:spPr>
          <a:xfrm>
            <a:off x="0" y="1318661"/>
            <a:ext cx="12192000" cy="4858302"/>
          </a:xfrm>
        </p:spPr>
        <p:txBody>
          <a:bodyPr>
            <a:normAutofit/>
          </a:bodyPr>
          <a:lstStyle/>
          <a:p>
            <a:pPr marL="0" indent="0">
              <a:buNone/>
            </a:pPr>
            <a:r>
              <a:rPr lang="en-US" dirty="0"/>
              <a:t>Dear Professor. </a:t>
            </a:r>
          </a:p>
          <a:p>
            <a:pPr marL="0" indent="0">
              <a:buNone/>
            </a:pPr>
            <a:r>
              <a:rPr lang="en-US" dirty="0"/>
              <a:t>My name is John KIKUNI TCHOWA, Master 2 learner from the regional postgraduate school of integrated planning and management of forests and tropical territories / DRC. As part of my research for the final thesis, I would like to use the analysis programs "Pontius Matrix 22" and "intensity analysis 02.xlms" to analyze the intensity and speed of change in a landscape but I cannot find them online. If it is possible that I will obtain them from you. </a:t>
            </a:r>
          </a:p>
          <a:p>
            <a:pPr marL="0" indent="0">
              <a:buNone/>
            </a:pPr>
            <a:r>
              <a:rPr lang="en-US" dirty="0"/>
              <a:t>Sincerely,</a:t>
            </a:r>
          </a:p>
          <a:p>
            <a:pPr marL="0" indent="0">
              <a:buNone/>
            </a:pPr>
            <a:r>
              <a:rPr lang="en-US" b="1" dirty="0"/>
              <a:t>John KIKUNI TCHOWA</a:t>
            </a:r>
            <a:br>
              <a:rPr lang="en-US" dirty="0"/>
            </a:br>
            <a:r>
              <a:rPr lang="en-US" i="1" dirty="0" err="1"/>
              <a:t>Ingénieur</a:t>
            </a:r>
            <a:r>
              <a:rPr lang="en-US" i="1" dirty="0"/>
              <a:t> </a:t>
            </a:r>
            <a:r>
              <a:rPr lang="en-US" i="1" dirty="0" err="1"/>
              <a:t>Agronome_Phytotechnicien</a:t>
            </a:r>
            <a:r>
              <a:rPr lang="en-US" i="1" dirty="0"/>
              <a:t> (</a:t>
            </a:r>
            <a:r>
              <a:rPr lang="en-US" i="1" dirty="0" err="1"/>
              <a:t>Université</a:t>
            </a:r>
            <a:r>
              <a:rPr lang="en-US" i="1" dirty="0"/>
              <a:t> de Kolwezi/RDC)</a:t>
            </a:r>
            <a:endParaRPr lang="en-US" dirty="0"/>
          </a:p>
          <a:p>
            <a:pPr marL="0" indent="0">
              <a:buNone/>
            </a:pPr>
            <a:r>
              <a:rPr lang="en-US" i="1" dirty="0" err="1"/>
              <a:t>Apprenant</a:t>
            </a:r>
            <a:r>
              <a:rPr lang="en-US" i="1" dirty="0"/>
              <a:t> </a:t>
            </a:r>
            <a:r>
              <a:rPr lang="en-US" i="1" dirty="0" err="1"/>
              <a:t>en</a:t>
            </a:r>
            <a:r>
              <a:rPr lang="en-US" i="1" dirty="0"/>
              <a:t> Master 2 AGIFT à </a:t>
            </a:r>
            <a:r>
              <a:rPr lang="en-US" i="1" dirty="0" err="1"/>
              <a:t>l'ERAIFT</a:t>
            </a:r>
            <a:r>
              <a:rPr lang="en-US" i="1" dirty="0"/>
              <a:t>/</a:t>
            </a:r>
            <a:r>
              <a:rPr lang="en-US" i="1" dirty="0" err="1"/>
              <a:t>Unesco</a:t>
            </a:r>
            <a:r>
              <a:rPr lang="en-US" i="1" dirty="0"/>
              <a:t>. </a:t>
            </a:r>
            <a:r>
              <a:rPr lang="en-US" i="1" u="sng" dirty="0">
                <a:hlinkClick r:id="rId2"/>
              </a:rPr>
              <a:t>www.eraift-rdc.org</a:t>
            </a: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326474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886159"/>
          </a:xfrm>
        </p:spPr>
        <p:txBody>
          <a:bodyPr>
            <a:normAutofit/>
          </a:bodyPr>
          <a:lstStyle/>
          <a:p>
            <a:r>
              <a:rPr lang="en-US" dirty="0"/>
              <a:t>Pontius’ Response to John from DCR of the Congo</a:t>
            </a:r>
          </a:p>
        </p:txBody>
      </p:sp>
      <p:sp>
        <p:nvSpPr>
          <p:cNvPr id="3" name="Content Placeholder 2"/>
          <p:cNvSpPr>
            <a:spLocks noGrp="1"/>
          </p:cNvSpPr>
          <p:nvPr>
            <p:ph idx="1"/>
          </p:nvPr>
        </p:nvSpPr>
        <p:spPr>
          <a:xfrm>
            <a:off x="0" y="1318660"/>
            <a:ext cx="12192000" cy="5539339"/>
          </a:xfrm>
        </p:spPr>
        <p:txBody>
          <a:bodyPr>
            <a:normAutofit fontScale="85000" lnSpcReduction="10000"/>
          </a:bodyPr>
          <a:lstStyle/>
          <a:p>
            <a:pPr marL="0" indent="0">
              <a:buNone/>
            </a:pPr>
            <a:r>
              <a:rPr lang="en-US" dirty="0"/>
              <a:t>Dear John,</a:t>
            </a:r>
          </a:p>
          <a:p>
            <a:pPr marL="0" indent="0">
              <a:buNone/>
            </a:pPr>
            <a:r>
              <a:rPr lang="en-US" dirty="0"/>
              <a:t>I recommend you read chapters 1, 4, 7, and 12 of the attached book. See also the two attached journal articles for the most recent developments of Intensity Analysis. Use the attached Excel file to analyze each time interval. To learn how to use the Excel file, watch the first video entitled </a:t>
            </a:r>
            <a:r>
              <a:rPr lang="en-US" b="1" dirty="0"/>
              <a:t>PontiusMatrix42 Instructional Video</a:t>
            </a:r>
            <a:r>
              <a:rPr lang="en-US" dirty="0"/>
              <a:t> at </a:t>
            </a:r>
            <a:r>
              <a:rPr lang="en-US" u="sng" dirty="0">
                <a:hlinkClick r:id="rId2"/>
              </a:rPr>
              <a:t>https://www2.clarku.edu/faculty/rpontius/videos.html</a:t>
            </a:r>
            <a:r>
              <a:rPr lang="en-US" dirty="0"/>
              <a:t> . To analyze multiple time intervals simultaneously, download IntensityAnalysis03.xlsm via item 38 at </a:t>
            </a:r>
            <a:r>
              <a:rPr lang="en-US" u="sng" dirty="0">
                <a:hlinkClick r:id="rId3"/>
              </a:rPr>
              <a:t>http://www2.clarku.edu/~rpontius/</a:t>
            </a:r>
            <a:r>
              <a:rPr lang="en-US" dirty="0"/>
              <a:t> You might also be able to use the R package at </a:t>
            </a:r>
            <a:r>
              <a:rPr lang="en-US" u="sng" dirty="0">
                <a:hlinkClick r:id="rId4"/>
              </a:rPr>
              <a:t>https://cran.r-project.org/web/packages/intensity.analysis/</a:t>
            </a:r>
            <a:endParaRPr lang="en-US" dirty="0"/>
          </a:p>
          <a:p>
            <a:pPr marL="0" indent="0">
              <a:buNone/>
            </a:pPr>
            <a:r>
              <a:rPr lang="en-US" dirty="0"/>
              <a:t>I hope you eventually consider applying to our doctoral program. See information at </a:t>
            </a:r>
            <a:r>
              <a:rPr lang="en-US" u="sng" dirty="0">
                <a:hlinkClick r:id="rId5"/>
              </a:rPr>
              <a:t>https://www.clarku.edu/departments/geography/graduate-programs/doctoral-programs/</a:t>
            </a:r>
            <a:r>
              <a:rPr lang="en-US" dirty="0"/>
              <a:t>.</a:t>
            </a:r>
          </a:p>
          <a:p>
            <a:pPr marL="0" indent="0">
              <a:buNone/>
            </a:pPr>
            <a:r>
              <a:rPr lang="en-US" dirty="0"/>
              <a:t>All the Best,</a:t>
            </a:r>
          </a:p>
          <a:p>
            <a:pPr marL="0" indent="0">
              <a:buNone/>
            </a:pPr>
            <a:r>
              <a:rPr lang="en-US" dirty="0"/>
              <a:t>Robert Gilmore Pontius Jr</a:t>
            </a:r>
          </a:p>
          <a:p>
            <a:pPr marL="0" indent="0">
              <a:buNone/>
            </a:pPr>
            <a:r>
              <a:rPr lang="en-US" dirty="0"/>
              <a:t>PhD and Professor</a:t>
            </a:r>
          </a:p>
          <a:p>
            <a:pPr marL="0" indent="0">
              <a:buNone/>
            </a:pPr>
            <a:r>
              <a:rPr lang="en-US" dirty="0"/>
              <a:t>Graduate School of Geography, Clark University</a:t>
            </a:r>
          </a:p>
          <a:p>
            <a:pPr marL="0" indent="0">
              <a:buNone/>
            </a:pPr>
            <a:r>
              <a:rPr lang="en-US" dirty="0"/>
              <a:t>950 Main Street, Worcester MA 01610, USA</a:t>
            </a:r>
          </a:p>
        </p:txBody>
      </p:sp>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59749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4790"/>
            <a:ext cx="12192000" cy="441120"/>
          </a:xfrm>
        </p:spPr>
        <p:txBody>
          <a:bodyPr>
            <a:noAutofit/>
          </a:bodyPr>
          <a:lstStyle/>
          <a:p>
            <a:r>
              <a:rPr lang="en-US" sz="3600" dirty="0"/>
              <a:t>Clark graduates dominate the profession of land change science </a:t>
            </a:r>
            <a:br>
              <a:rPr lang="en-US" sz="3600" dirty="0"/>
            </a:br>
            <a:r>
              <a:rPr lang="en-US" sz="3600" dirty="0">
                <a:hlinkClick r:id="rId2"/>
              </a:rPr>
              <a:t>https://www.terracarbon.com/team</a:t>
            </a:r>
            <a:r>
              <a:rPr lang="en-US" sz="3600" dirty="0"/>
              <a:t> </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pic>
        <p:nvPicPr>
          <p:cNvPr id="7" name="Content Placeholder 6">
            <a:extLst>
              <a:ext uri="{FF2B5EF4-FFF2-40B4-BE49-F238E27FC236}">
                <a16:creationId xmlns:a16="http://schemas.microsoft.com/office/drawing/2014/main" id="{24BC95EE-D2A7-47F3-B1B2-49F0CF37C8D9}"/>
              </a:ext>
            </a:extLst>
          </p:cNvPr>
          <p:cNvPicPr>
            <a:picLocks noGrp="1" noChangeAspect="1"/>
          </p:cNvPicPr>
          <p:nvPr>
            <p:ph idx="1"/>
          </p:nvPr>
        </p:nvPicPr>
        <p:blipFill rotWithShape="1">
          <a:blip r:embed="rId3"/>
          <a:srcRect l="10217" t="24025" r="11997" b="9317"/>
          <a:stretch/>
        </p:blipFill>
        <p:spPr>
          <a:xfrm>
            <a:off x="2566221" y="1102085"/>
            <a:ext cx="6125496" cy="2952649"/>
          </a:xfrm>
          <a:prstGeom prst="rect">
            <a:avLst/>
          </a:prstGeom>
        </p:spPr>
      </p:pic>
      <p:pic>
        <p:nvPicPr>
          <p:cNvPr id="9" name="Picture 8">
            <a:extLst>
              <a:ext uri="{FF2B5EF4-FFF2-40B4-BE49-F238E27FC236}">
                <a16:creationId xmlns:a16="http://schemas.microsoft.com/office/drawing/2014/main" id="{C7313324-C0D2-4A7B-A7ED-E3DF07B90504}"/>
              </a:ext>
            </a:extLst>
          </p:cNvPr>
          <p:cNvPicPr>
            <a:picLocks noChangeAspect="1"/>
          </p:cNvPicPr>
          <p:nvPr/>
        </p:nvPicPr>
        <p:blipFill rotWithShape="1">
          <a:blip r:embed="rId4"/>
          <a:srcRect l="11855" t="24230" r="13387" b="12322"/>
          <a:stretch/>
        </p:blipFill>
        <p:spPr>
          <a:xfrm>
            <a:off x="2605549" y="3933638"/>
            <a:ext cx="6125496" cy="2924362"/>
          </a:xfrm>
          <a:prstGeom prst="rect">
            <a:avLst/>
          </a:prstGeom>
        </p:spPr>
      </p:pic>
    </p:spTree>
    <p:extLst>
      <p:ext uri="{BB962C8B-B14F-4D97-AF65-F5344CB8AC3E}">
        <p14:creationId xmlns:p14="http://schemas.microsoft.com/office/powerpoint/2010/main" val="223165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United States National Science Foundation funds research into Coupled Human and Natural Systems (CHANS), which addresses to questions:</a:t>
            </a:r>
          </a:p>
        </p:txBody>
      </p:sp>
      <p:sp>
        <p:nvSpPr>
          <p:cNvPr id="3" name="Content Placeholder 2"/>
          <p:cNvSpPr>
            <a:spLocks noGrp="1"/>
          </p:cNvSpPr>
          <p:nvPr>
            <p:ph idx="1"/>
          </p:nvPr>
        </p:nvSpPr>
        <p:spPr>
          <a:xfrm>
            <a:off x="838200" y="2387065"/>
            <a:ext cx="10515600" cy="3789898"/>
          </a:xfrm>
        </p:spPr>
        <p:txBody>
          <a:bodyPr/>
          <a:lstStyle/>
          <a:p>
            <a:pPr marL="514350" indent="-514350">
              <a:buFont typeface="+mj-lt"/>
              <a:buAutoNum type="arabicPeriod"/>
            </a:pPr>
            <a:r>
              <a:rPr lang="en-US" dirty="0"/>
              <a:t>How do humans influence nature?</a:t>
            </a:r>
          </a:p>
          <a:p>
            <a:pPr marL="514350" indent="-514350">
              <a:buFont typeface="+mj-lt"/>
              <a:buAutoNum type="arabicPeriod"/>
            </a:pPr>
            <a:r>
              <a:rPr lang="en-US" dirty="0"/>
              <a:t>How does nature influence humans?</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237710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Tropical Forests are a coupled human-natural system</a:t>
            </a:r>
          </a:p>
        </p:txBody>
      </p:sp>
      <p:sp>
        <p:nvSpPr>
          <p:cNvPr id="3" name="Content Placeholder 2"/>
          <p:cNvSpPr>
            <a:spLocks noGrp="1"/>
          </p:cNvSpPr>
          <p:nvPr>
            <p:ph idx="1"/>
          </p:nvPr>
        </p:nvSpPr>
        <p:spPr>
          <a:xfrm>
            <a:off x="838199" y="1318661"/>
            <a:ext cx="11049001" cy="4858302"/>
          </a:xfrm>
        </p:spPr>
        <p:txBody>
          <a:bodyPr>
            <a:normAutofit/>
          </a:bodyPr>
          <a:lstStyle/>
          <a:p>
            <a:pPr marL="514350" indent="-514350">
              <a:buFont typeface="+mj-lt"/>
              <a:buAutoNum type="arabicPeriod"/>
            </a:pPr>
            <a:r>
              <a:rPr lang="en-US" dirty="0"/>
              <a:t>How do humans influence tropical forests?</a:t>
            </a:r>
          </a:p>
          <a:p>
            <a:pPr marL="514350" indent="-514350">
              <a:buFont typeface="+mj-lt"/>
              <a:buAutoNum type="arabicPeriod"/>
            </a:pPr>
            <a:r>
              <a:rPr lang="en-US" dirty="0"/>
              <a:t>How do tropical forests influence humans?</a:t>
            </a:r>
          </a:p>
          <a:p>
            <a:pPr marL="514350" indent="-514350">
              <a:buFont typeface="+mj-lt"/>
              <a:buAutoNum type="arabicPeriod"/>
            </a:pPr>
            <a:r>
              <a:rPr lang="en-US" dirty="0"/>
              <a:t>Who wants to understand the possible future tropical forest scenarios?</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389813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Tropical Forests are a coupled human-natural system</a:t>
            </a:r>
          </a:p>
        </p:txBody>
      </p:sp>
      <p:sp>
        <p:nvSpPr>
          <p:cNvPr id="3" name="Content Placeholder 2"/>
          <p:cNvSpPr>
            <a:spLocks noGrp="1"/>
          </p:cNvSpPr>
          <p:nvPr>
            <p:ph idx="1"/>
          </p:nvPr>
        </p:nvSpPr>
        <p:spPr>
          <a:xfrm>
            <a:off x="838199" y="1318661"/>
            <a:ext cx="11049001" cy="4858302"/>
          </a:xfrm>
        </p:spPr>
        <p:txBody>
          <a:bodyPr>
            <a:normAutofit/>
          </a:bodyPr>
          <a:lstStyle/>
          <a:p>
            <a:pPr marL="514350" indent="-514350">
              <a:buFont typeface="+mj-lt"/>
              <a:buAutoNum type="arabicPeriod"/>
            </a:pPr>
            <a:r>
              <a:rPr lang="en-US" dirty="0"/>
              <a:t>How do humans influence tropical forests?</a:t>
            </a:r>
          </a:p>
          <a:p>
            <a:pPr marL="457200" lvl="1" indent="0">
              <a:buNone/>
            </a:pPr>
            <a:r>
              <a:rPr lang="en-US" dirty="0"/>
              <a:t>Humans cause deforestation, mostly for agriculture because humans like to eat.</a:t>
            </a:r>
          </a:p>
          <a:p>
            <a:pPr marL="514350" indent="-514350">
              <a:buFont typeface="+mj-lt"/>
              <a:buAutoNum type="arabicPeriod"/>
            </a:pPr>
            <a:r>
              <a:rPr lang="en-US" dirty="0"/>
              <a:t>How do tropical forests influence humans?</a:t>
            </a:r>
          </a:p>
          <a:p>
            <a:pPr marL="457200" lvl="1" indent="0">
              <a:buNone/>
            </a:pPr>
            <a:r>
              <a:rPr lang="en-US" dirty="0"/>
              <a:t>Land change accounts for about 15-20 percent of greenhouse gas emissions, mostly due to tropical deforestation and forest degradation. Tropical deforestation increases the likelihood </a:t>
            </a:r>
            <a:r>
              <a:rPr lang="en-US"/>
              <a:t>of viruses </a:t>
            </a:r>
            <a:r>
              <a:rPr lang="en-US" dirty="0"/>
              <a:t>jumping from animals to humans. Tropical forests are a source of minerals for your iPhones and electric cars.</a:t>
            </a:r>
          </a:p>
          <a:p>
            <a:pPr marL="514350" indent="-514350">
              <a:buFont typeface="+mj-lt"/>
              <a:buAutoNum type="arabicPeriod"/>
            </a:pPr>
            <a:r>
              <a:rPr lang="en-US" dirty="0"/>
              <a:t>Who wants to understand the possible future tropical forest scenarios?</a:t>
            </a:r>
          </a:p>
          <a:p>
            <a:pPr marL="457200" lvl="1" indent="0">
              <a:buNone/>
            </a:pPr>
            <a:r>
              <a:rPr lang="en-US" dirty="0"/>
              <a:t>Scientists who study climate change, biodiversity, viruses, agriculture, genocide, etc.</a:t>
            </a:r>
          </a:p>
          <a:p>
            <a:pPr marL="457200" lvl="1" indent="0">
              <a:buNone/>
            </a:pPr>
            <a:r>
              <a:rPr lang="en-US" dirty="0"/>
              <a:t>Clark Professors Sangermano, Estes, Williams, Rogan, Pontius, and Eastman.</a:t>
            </a:r>
          </a:p>
          <a:p>
            <a:pPr marL="457200" lvl="1" indent="0">
              <a:buNone/>
            </a:pPr>
            <a:r>
              <a:rPr lang="en-US" dirty="0"/>
              <a:t>Professionals at Conservation International, MapBiomas, TerraCarbon, and Verra.</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239922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7058</TotalTime>
  <Words>2240</Words>
  <Application>Microsoft Office PowerPoint</Application>
  <PresentationFormat>Widescreen</PresentationFormat>
  <Paragraphs>181</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Trueno</vt:lpstr>
      <vt:lpstr>Trueno Light</vt:lpstr>
      <vt:lpstr>Office Theme</vt:lpstr>
      <vt:lpstr>Agenda for GEOG260/360 GIS &amp; Land Change Models</vt:lpstr>
      <vt:lpstr>Your status as a Clark student entitles you to a one-year TerrSet Student Starter license at no cost</vt:lpstr>
      <vt:lpstr>Sushil Paudel</vt:lpstr>
      <vt:lpstr>Message from DCR of the Congo to Professor Pontius</vt:lpstr>
      <vt:lpstr>Pontius’ Response to John from DCR of the Congo</vt:lpstr>
      <vt:lpstr>Clark graduates dominate the profession of land change science  https://www.terracarbon.com/team </vt:lpstr>
      <vt:lpstr>The United States National Science Foundation funds research into Coupled Human and Natural Systems (CHANS), which addresses to questions:</vt:lpstr>
      <vt:lpstr>Tropical Forests are a coupled human-natural system</vt:lpstr>
      <vt:lpstr>Tropical Forests are a coupled human-natural system</vt:lpstr>
      <vt:lpstr>Discussion Questions</vt:lpstr>
      <vt:lpstr>Clean Development Mechanism for carbon offset projects</vt:lpstr>
      <vt:lpstr> Forestry based carbon offset projects are aimed at Reducing Emissions from Deforestation and Forest Degradation (REDD)   How would you measure the effectiveness of REDD projects? </vt:lpstr>
      <vt:lpstr>How do you measure the effectiveness of forest protection?</vt:lpstr>
      <vt:lpstr>Reducing Emissions from Deforestation and Forest Degradation (REDD)  Madagascar data are from Max Wright at Conservation International  This is a collaboration with Professor Florencia Sangermano and an honors thesis of Sadie Murray.  Project area is the protected area.</vt:lpstr>
      <vt:lpstr>Geographic Information Scientists use models to predict many things, including the paths of hurricanes</vt:lpstr>
      <vt:lpstr>Early forecast of a hurricane for August 2021</vt:lpstr>
      <vt:lpstr>Revised forecast of a hurricane for August 2021</vt:lpstr>
      <vt:lpstr>How does the simulation of a Hurricane compare conceptually to the simulation of land change?</vt:lpstr>
      <vt:lpstr>Suburbanization is a coupled human-natural system</vt:lpstr>
      <vt:lpstr>Suburbanization is a coupled human-natural system</vt:lpstr>
      <vt:lpstr>Johnathan Thompson leads New England Landscape Futures (NELF) and delivered a talk at Clark in 2021 https://harvardforest2.fas.harvard.edu/asp/hf/php/researcher_profile1.php?id=8560 </vt:lpstr>
      <vt:lpstr>Watch the Introduction video at https://help.newenglandlandscapes.org</vt:lpstr>
      <vt:lpstr>Read Frequently Asked Questions at https://help.newenglandlandscapes.org</vt:lpstr>
      <vt:lpstr>Vocabulary</vt:lpstr>
      <vt:lpstr>PowerPoint Presentation</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cp:lastModifiedBy>
  <cp:revision>283</cp:revision>
  <dcterms:created xsi:type="dcterms:W3CDTF">2019-08-14T08:35:27Z</dcterms:created>
  <dcterms:modified xsi:type="dcterms:W3CDTF">2023-11-06T17:10:28Z</dcterms:modified>
</cp:coreProperties>
</file>